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417"/>
    <p:restoredTop sz="96405"/>
  </p:normalViewPr>
  <p:slideViewPr>
    <p:cSldViewPr snapToGrid="0" snapToObjects="1">
      <p:cViewPr varScale="1">
        <p:scale>
          <a:sx n="38" d="100"/>
          <a:sy n="38" d="100"/>
        </p:scale>
        <p:origin x="712" y="3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NULL"/><Relationship Id="rId1" Type="http://schemas.openxmlformats.org/officeDocument/2006/relationships/image" Target="../media/image24.png"/><Relationship Id="rId6" Type="http://schemas.openxmlformats.org/officeDocument/2006/relationships/image" Target="NULL"/><Relationship Id="rId5" Type="http://schemas.openxmlformats.org/officeDocument/2006/relationships/image" Target="../media/image26.png"/><Relationship Id="rId4" Type="http://schemas.openxmlformats.org/officeDocument/2006/relationships/image" Target="NULL"/></Relationships>
</file>

<file path=ppt/diagrams/_rels/drawing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NULL"/><Relationship Id="rId1" Type="http://schemas.openxmlformats.org/officeDocument/2006/relationships/image" Target="../media/image24.png"/><Relationship Id="rId6" Type="http://schemas.openxmlformats.org/officeDocument/2006/relationships/image" Target="NULL"/><Relationship Id="rId5" Type="http://schemas.openxmlformats.org/officeDocument/2006/relationships/image" Target="../media/image26.png"/><Relationship Id="rId4" Type="http://schemas.openxmlformats.org/officeDocument/2006/relationships/image" Target="NUL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E147A4B-D705-48D0-9D12-41AB2A1DC308}"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F11B8DDF-477E-4A4A-8780-05F6556CF6E5}">
      <dgm:prSet/>
      <dgm:spPr/>
      <dgm:t>
        <a:bodyPr/>
        <a:lstStyle/>
        <a:p>
          <a:r>
            <a:rPr lang="en-US"/>
            <a:t>Aspire </a:t>
          </a:r>
        </a:p>
      </dgm:t>
    </dgm:pt>
    <dgm:pt modelId="{8D2556D3-9F22-480A-B9ED-C64C40328112}" type="parTrans" cxnId="{5CF8E6B7-1593-46D2-BBA0-FCE8F89F531D}">
      <dgm:prSet/>
      <dgm:spPr/>
      <dgm:t>
        <a:bodyPr/>
        <a:lstStyle/>
        <a:p>
          <a:endParaRPr lang="en-US"/>
        </a:p>
      </dgm:t>
    </dgm:pt>
    <dgm:pt modelId="{C1CC45C4-3F97-4814-94DA-325BA9AD537B}" type="sibTrans" cxnId="{5CF8E6B7-1593-46D2-BBA0-FCE8F89F531D}">
      <dgm:prSet/>
      <dgm:spPr/>
      <dgm:t>
        <a:bodyPr/>
        <a:lstStyle/>
        <a:p>
          <a:endParaRPr lang="en-US"/>
        </a:p>
      </dgm:t>
    </dgm:pt>
    <dgm:pt modelId="{19526742-0774-49E6-ABAB-C4FD10DEB0AD}">
      <dgm:prSet/>
      <dgm:spPr/>
      <dgm:t>
        <a:bodyPr/>
        <a:lstStyle/>
        <a:p>
          <a:r>
            <a:rPr lang="en-US" dirty="0"/>
            <a:t>Etiquette week with the College of Business</a:t>
          </a:r>
        </a:p>
      </dgm:t>
    </dgm:pt>
    <dgm:pt modelId="{85FA9704-3785-4D35-B9CF-564F5A99CAFC}" type="parTrans" cxnId="{62172278-463D-48AB-994C-18753CEDD445}">
      <dgm:prSet/>
      <dgm:spPr/>
      <dgm:t>
        <a:bodyPr/>
        <a:lstStyle/>
        <a:p>
          <a:endParaRPr lang="en-US"/>
        </a:p>
      </dgm:t>
    </dgm:pt>
    <dgm:pt modelId="{1927E2A8-3DE3-4C76-8B12-0FFC71A37717}" type="sibTrans" cxnId="{62172278-463D-48AB-994C-18753CEDD445}">
      <dgm:prSet/>
      <dgm:spPr/>
      <dgm:t>
        <a:bodyPr/>
        <a:lstStyle/>
        <a:p>
          <a:endParaRPr lang="en-US"/>
        </a:p>
      </dgm:t>
    </dgm:pt>
    <dgm:pt modelId="{8CCDB07A-4FF8-4173-92A5-5BA83FC26A13}">
      <dgm:prSet/>
      <dgm:spPr/>
      <dgm:t>
        <a:bodyPr/>
        <a:lstStyle/>
        <a:p>
          <a:r>
            <a:rPr lang="en-US"/>
            <a:t>Centralized Internship coordination</a:t>
          </a:r>
        </a:p>
      </dgm:t>
    </dgm:pt>
    <dgm:pt modelId="{4C6B0A67-521E-4037-92CB-0C78E7A58C17}" type="parTrans" cxnId="{08B1FB9B-584E-47C5-A7D1-6034E0B2D58F}">
      <dgm:prSet/>
      <dgm:spPr/>
      <dgm:t>
        <a:bodyPr/>
        <a:lstStyle/>
        <a:p>
          <a:endParaRPr lang="en-US"/>
        </a:p>
      </dgm:t>
    </dgm:pt>
    <dgm:pt modelId="{88F03739-42FC-4438-86BB-97CB850E0DF2}" type="sibTrans" cxnId="{08B1FB9B-584E-47C5-A7D1-6034E0B2D58F}">
      <dgm:prSet/>
      <dgm:spPr/>
      <dgm:t>
        <a:bodyPr/>
        <a:lstStyle/>
        <a:p>
          <a:endParaRPr lang="en-US"/>
        </a:p>
      </dgm:t>
    </dgm:pt>
    <dgm:pt modelId="{99BA5F74-8D0E-44D0-BBA4-A998D661E5B9}">
      <dgm:prSet/>
      <dgm:spPr/>
      <dgm:t>
        <a:bodyPr/>
        <a:lstStyle/>
        <a:p>
          <a:r>
            <a:rPr lang="en-US" dirty="0"/>
            <a:t>Departmental career days</a:t>
          </a:r>
        </a:p>
      </dgm:t>
    </dgm:pt>
    <dgm:pt modelId="{4937FFA4-6F5F-46C6-B751-E8D2EDF8A9C5}" type="parTrans" cxnId="{B9806950-D11D-45C1-8BFB-024C40683A0A}">
      <dgm:prSet/>
      <dgm:spPr/>
      <dgm:t>
        <a:bodyPr/>
        <a:lstStyle/>
        <a:p>
          <a:endParaRPr lang="en-US"/>
        </a:p>
      </dgm:t>
    </dgm:pt>
    <dgm:pt modelId="{D07E6937-4FD7-4A1D-9F92-50EFDE601954}" type="sibTrans" cxnId="{B9806950-D11D-45C1-8BFB-024C40683A0A}">
      <dgm:prSet/>
      <dgm:spPr/>
      <dgm:t>
        <a:bodyPr/>
        <a:lstStyle/>
        <a:p>
          <a:endParaRPr lang="en-US"/>
        </a:p>
      </dgm:t>
    </dgm:pt>
    <dgm:pt modelId="{BED5BC62-89A3-4C61-AC72-474FC71FC849}" type="pres">
      <dgm:prSet presAssocID="{6E147A4B-D705-48D0-9D12-41AB2A1DC308}" presName="root" presStyleCnt="0">
        <dgm:presLayoutVars>
          <dgm:dir/>
          <dgm:resizeHandles val="exact"/>
        </dgm:presLayoutVars>
      </dgm:prSet>
      <dgm:spPr/>
      <dgm:t>
        <a:bodyPr/>
        <a:lstStyle/>
        <a:p>
          <a:endParaRPr lang="en-US"/>
        </a:p>
      </dgm:t>
    </dgm:pt>
    <dgm:pt modelId="{2F4E92BD-B3B7-4ADC-B4EC-27D29D5ACF50}" type="pres">
      <dgm:prSet presAssocID="{F11B8DDF-477E-4A4A-8780-05F6556CF6E5}" presName="compNode" presStyleCnt="0"/>
      <dgm:spPr/>
    </dgm:pt>
    <dgm:pt modelId="{EE66B313-3F19-4BE9-BCBA-45A0B41F15A3}" type="pres">
      <dgm:prSet presAssocID="{F11B8DDF-477E-4A4A-8780-05F6556CF6E5}" presName="bgRect" presStyleLbl="bgShp" presStyleIdx="0" presStyleCnt="4"/>
      <dgm:spPr/>
    </dgm:pt>
    <dgm:pt modelId="{D3665665-879F-4833-A233-F67CEC917094}" type="pres">
      <dgm:prSet presAssocID="{F11B8DDF-477E-4A4A-8780-05F6556CF6E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F48A43F-77CB-46A4-BB5A-52E2FEAA858C}" type="pres">
      <dgm:prSet presAssocID="{F11B8DDF-477E-4A4A-8780-05F6556CF6E5}" presName="spaceRect" presStyleCnt="0"/>
      <dgm:spPr/>
    </dgm:pt>
    <dgm:pt modelId="{1A343EBF-92BC-49AA-8B8B-D36EB73B6FB0}" type="pres">
      <dgm:prSet presAssocID="{F11B8DDF-477E-4A4A-8780-05F6556CF6E5}" presName="parTx" presStyleLbl="revTx" presStyleIdx="0" presStyleCnt="4">
        <dgm:presLayoutVars>
          <dgm:chMax val="0"/>
          <dgm:chPref val="0"/>
        </dgm:presLayoutVars>
      </dgm:prSet>
      <dgm:spPr/>
      <dgm:t>
        <a:bodyPr/>
        <a:lstStyle/>
        <a:p>
          <a:endParaRPr lang="en-US"/>
        </a:p>
      </dgm:t>
    </dgm:pt>
    <dgm:pt modelId="{8713A8A8-7AAE-41FF-837F-9BF39D54602E}" type="pres">
      <dgm:prSet presAssocID="{C1CC45C4-3F97-4814-94DA-325BA9AD537B}" presName="sibTrans" presStyleCnt="0"/>
      <dgm:spPr/>
    </dgm:pt>
    <dgm:pt modelId="{E6DA4AD8-D710-444D-A58B-31E50EFE6696}" type="pres">
      <dgm:prSet presAssocID="{19526742-0774-49E6-ABAB-C4FD10DEB0AD}" presName="compNode" presStyleCnt="0"/>
      <dgm:spPr/>
    </dgm:pt>
    <dgm:pt modelId="{28E97984-6F7C-49E5-A874-9F5081919EA1}" type="pres">
      <dgm:prSet presAssocID="{19526742-0774-49E6-ABAB-C4FD10DEB0AD}" presName="bgRect" presStyleLbl="bgShp" presStyleIdx="1" presStyleCnt="4"/>
      <dgm:spPr/>
    </dgm:pt>
    <dgm:pt modelId="{F9845C1A-FC0D-4277-BDBA-B338B915E94E}" type="pres">
      <dgm:prSet presAssocID="{19526742-0774-49E6-ABAB-C4FD10DEB0A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0F7D489-0FB9-4017-8632-481126FE9A4F}" type="pres">
      <dgm:prSet presAssocID="{19526742-0774-49E6-ABAB-C4FD10DEB0AD}" presName="spaceRect" presStyleCnt="0"/>
      <dgm:spPr/>
    </dgm:pt>
    <dgm:pt modelId="{1E0BF24F-1415-4CE2-8A7A-DC5950013831}" type="pres">
      <dgm:prSet presAssocID="{19526742-0774-49E6-ABAB-C4FD10DEB0AD}" presName="parTx" presStyleLbl="revTx" presStyleIdx="1" presStyleCnt="4">
        <dgm:presLayoutVars>
          <dgm:chMax val="0"/>
          <dgm:chPref val="0"/>
        </dgm:presLayoutVars>
      </dgm:prSet>
      <dgm:spPr/>
      <dgm:t>
        <a:bodyPr/>
        <a:lstStyle/>
        <a:p>
          <a:endParaRPr lang="en-US"/>
        </a:p>
      </dgm:t>
    </dgm:pt>
    <dgm:pt modelId="{F70BA3DE-9EB2-49B8-8821-E094422C6A0D}" type="pres">
      <dgm:prSet presAssocID="{1927E2A8-3DE3-4C76-8B12-0FFC71A37717}" presName="sibTrans" presStyleCnt="0"/>
      <dgm:spPr/>
    </dgm:pt>
    <dgm:pt modelId="{790606F6-41F4-445C-9346-7480D45B90E5}" type="pres">
      <dgm:prSet presAssocID="{8CCDB07A-4FF8-4173-92A5-5BA83FC26A13}" presName="compNode" presStyleCnt="0"/>
      <dgm:spPr/>
    </dgm:pt>
    <dgm:pt modelId="{2CC718FD-B55C-48FC-83B8-697DFA388184}" type="pres">
      <dgm:prSet presAssocID="{8CCDB07A-4FF8-4173-92A5-5BA83FC26A13}" presName="bgRect" presStyleLbl="bgShp" presStyleIdx="2" presStyleCnt="4"/>
      <dgm:spPr/>
    </dgm:pt>
    <dgm:pt modelId="{78C5EFC9-C5B2-42D3-AB53-5CB93524A4B5}" type="pres">
      <dgm:prSet presAssocID="{8CCDB07A-4FF8-4173-92A5-5BA83FC26A1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C2FCCF7B-D44D-49E0-871A-2853EEB40B60}" type="pres">
      <dgm:prSet presAssocID="{8CCDB07A-4FF8-4173-92A5-5BA83FC26A13}" presName="spaceRect" presStyleCnt="0"/>
      <dgm:spPr/>
    </dgm:pt>
    <dgm:pt modelId="{AD9CE0E1-E7DF-4EEF-B531-4664453ABBD0}" type="pres">
      <dgm:prSet presAssocID="{8CCDB07A-4FF8-4173-92A5-5BA83FC26A13}" presName="parTx" presStyleLbl="revTx" presStyleIdx="2" presStyleCnt="4">
        <dgm:presLayoutVars>
          <dgm:chMax val="0"/>
          <dgm:chPref val="0"/>
        </dgm:presLayoutVars>
      </dgm:prSet>
      <dgm:spPr/>
      <dgm:t>
        <a:bodyPr/>
        <a:lstStyle/>
        <a:p>
          <a:endParaRPr lang="en-US"/>
        </a:p>
      </dgm:t>
    </dgm:pt>
    <dgm:pt modelId="{00482DC4-07D8-4F23-B675-E3F07F17D4E8}" type="pres">
      <dgm:prSet presAssocID="{88F03739-42FC-4438-86BB-97CB850E0DF2}" presName="sibTrans" presStyleCnt="0"/>
      <dgm:spPr/>
    </dgm:pt>
    <dgm:pt modelId="{135758C2-016B-4514-A27E-1820DFA649D3}" type="pres">
      <dgm:prSet presAssocID="{99BA5F74-8D0E-44D0-BBA4-A998D661E5B9}" presName="compNode" presStyleCnt="0"/>
      <dgm:spPr/>
    </dgm:pt>
    <dgm:pt modelId="{33E64F26-DCB6-4C79-B7E7-B944E5BE63A7}" type="pres">
      <dgm:prSet presAssocID="{99BA5F74-8D0E-44D0-BBA4-A998D661E5B9}" presName="bgRect" presStyleLbl="bgShp" presStyleIdx="3" presStyleCnt="4"/>
      <dgm:spPr/>
    </dgm:pt>
    <dgm:pt modelId="{F04A405F-FC14-4659-AB23-E1FF01EF0D7E}" type="pres">
      <dgm:prSet presAssocID="{99BA5F74-8D0E-44D0-BBA4-A998D661E5B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9BFA1725-1069-4443-8195-263CEE422285}" type="pres">
      <dgm:prSet presAssocID="{99BA5F74-8D0E-44D0-BBA4-A998D661E5B9}" presName="spaceRect" presStyleCnt="0"/>
      <dgm:spPr/>
    </dgm:pt>
    <dgm:pt modelId="{27422EAD-5F9E-4F27-ADDB-E0F91584A045}" type="pres">
      <dgm:prSet presAssocID="{99BA5F74-8D0E-44D0-BBA4-A998D661E5B9}" presName="parTx" presStyleLbl="revTx" presStyleIdx="3" presStyleCnt="4">
        <dgm:presLayoutVars>
          <dgm:chMax val="0"/>
          <dgm:chPref val="0"/>
        </dgm:presLayoutVars>
      </dgm:prSet>
      <dgm:spPr/>
      <dgm:t>
        <a:bodyPr/>
        <a:lstStyle/>
        <a:p>
          <a:endParaRPr lang="en-US"/>
        </a:p>
      </dgm:t>
    </dgm:pt>
  </dgm:ptLst>
  <dgm:cxnLst>
    <dgm:cxn modelId="{62172278-463D-48AB-994C-18753CEDD445}" srcId="{6E147A4B-D705-48D0-9D12-41AB2A1DC308}" destId="{19526742-0774-49E6-ABAB-C4FD10DEB0AD}" srcOrd="1" destOrd="0" parTransId="{85FA9704-3785-4D35-B9CF-564F5A99CAFC}" sibTransId="{1927E2A8-3DE3-4C76-8B12-0FFC71A37717}"/>
    <dgm:cxn modelId="{35E99441-B958-41B6-934A-72B01D08BF1D}" type="presOf" srcId="{19526742-0774-49E6-ABAB-C4FD10DEB0AD}" destId="{1E0BF24F-1415-4CE2-8A7A-DC5950013831}" srcOrd="0" destOrd="0" presId="urn:microsoft.com/office/officeart/2018/2/layout/IconVerticalSolidList"/>
    <dgm:cxn modelId="{E03F23FE-2118-4EAB-BCC3-3EA9CFA6E913}" type="presOf" srcId="{8CCDB07A-4FF8-4173-92A5-5BA83FC26A13}" destId="{AD9CE0E1-E7DF-4EEF-B531-4664453ABBD0}" srcOrd="0" destOrd="0" presId="urn:microsoft.com/office/officeart/2018/2/layout/IconVerticalSolidList"/>
    <dgm:cxn modelId="{B9806950-D11D-45C1-8BFB-024C40683A0A}" srcId="{6E147A4B-D705-48D0-9D12-41AB2A1DC308}" destId="{99BA5F74-8D0E-44D0-BBA4-A998D661E5B9}" srcOrd="3" destOrd="0" parTransId="{4937FFA4-6F5F-46C6-B751-E8D2EDF8A9C5}" sibTransId="{D07E6937-4FD7-4A1D-9F92-50EFDE601954}"/>
    <dgm:cxn modelId="{5CF8E6B7-1593-46D2-BBA0-FCE8F89F531D}" srcId="{6E147A4B-D705-48D0-9D12-41AB2A1DC308}" destId="{F11B8DDF-477E-4A4A-8780-05F6556CF6E5}" srcOrd="0" destOrd="0" parTransId="{8D2556D3-9F22-480A-B9ED-C64C40328112}" sibTransId="{C1CC45C4-3F97-4814-94DA-325BA9AD537B}"/>
    <dgm:cxn modelId="{2A5DB1AB-FFB8-4B3E-B764-DC652647B35E}" type="presOf" srcId="{6E147A4B-D705-48D0-9D12-41AB2A1DC308}" destId="{BED5BC62-89A3-4C61-AC72-474FC71FC849}" srcOrd="0" destOrd="0" presId="urn:microsoft.com/office/officeart/2018/2/layout/IconVerticalSolidList"/>
    <dgm:cxn modelId="{E843CB08-70A7-4B24-B89D-5459E26F6960}" type="presOf" srcId="{F11B8DDF-477E-4A4A-8780-05F6556CF6E5}" destId="{1A343EBF-92BC-49AA-8B8B-D36EB73B6FB0}" srcOrd="0" destOrd="0" presId="urn:microsoft.com/office/officeart/2018/2/layout/IconVerticalSolidList"/>
    <dgm:cxn modelId="{08B1FB9B-584E-47C5-A7D1-6034E0B2D58F}" srcId="{6E147A4B-D705-48D0-9D12-41AB2A1DC308}" destId="{8CCDB07A-4FF8-4173-92A5-5BA83FC26A13}" srcOrd="2" destOrd="0" parTransId="{4C6B0A67-521E-4037-92CB-0C78E7A58C17}" sibTransId="{88F03739-42FC-4438-86BB-97CB850E0DF2}"/>
    <dgm:cxn modelId="{B980EDC2-2136-4E2D-9C45-E1ECA5A7DD6B}" type="presOf" srcId="{99BA5F74-8D0E-44D0-BBA4-A998D661E5B9}" destId="{27422EAD-5F9E-4F27-ADDB-E0F91584A045}" srcOrd="0" destOrd="0" presId="urn:microsoft.com/office/officeart/2018/2/layout/IconVerticalSolidList"/>
    <dgm:cxn modelId="{DC42A5FB-E376-4CDC-8829-6E135C469B81}" type="presParOf" srcId="{BED5BC62-89A3-4C61-AC72-474FC71FC849}" destId="{2F4E92BD-B3B7-4ADC-B4EC-27D29D5ACF50}" srcOrd="0" destOrd="0" presId="urn:microsoft.com/office/officeart/2018/2/layout/IconVerticalSolidList"/>
    <dgm:cxn modelId="{93C4CD76-D75F-44D5-AAFC-595FE0B975CC}" type="presParOf" srcId="{2F4E92BD-B3B7-4ADC-B4EC-27D29D5ACF50}" destId="{EE66B313-3F19-4BE9-BCBA-45A0B41F15A3}" srcOrd="0" destOrd="0" presId="urn:microsoft.com/office/officeart/2018/2/layout/IconVerticalSolidList"/>
    <dgm:cxn modelId="{26B02213-19C6-46E6-8631-623C3D07BCCD}" type="presParOf" srcId="{2F4E92BD-B3B7-4ADC-B4EC-27D29D5ACF50}" destId="{D3665665-879F-4833-A233-F67CEC917094}" srcOrd="1" destOrd="0" presId="urn:microsoft.com/office/officeart/2018/2/layout/IconVerticalSolidList"/>
    <dgm:cxn modelId="{860D1BB9-5F00-46A2-8F94-048B2F0F6903}" type="presParOf" srcId="{2F4E92BD-B3B7-4ADC-B4EC-27D29D5ACF50}" destId="{FF48A43F-77CB-46A4-BB5A-52E2FEAA858C}" srcOrd="2" destOrd="0" presId="urn:microsoft.com/office/officeart/2018/2/layout/IconVerticalSolidList"/>
    <dgm:cxn modelId="{69E33B37-2C58-42D1-B0E5-C7CF822239A8}" type="presParOf" srcId="{2F4E92BD-B3B7-4ADC-B4EC-27D29D5ACF50}" destId="{1A343EBF-92BC-49AA-8B8B-D36EB73B6FB0}" srcOrd="3" destOrd="0" presId="urn:microsoft.com/office/officeart/2018/2/layout/IconVerticalSolidList"/>
    <dgm:cxn modelId="{64E4CED5-84A9-4848-A928-3D8DFA9D0C83}" type="presParOf" srcId="{BED5BC62-89A3-4C61-AC72-474FC71FC849}" destId="{8713A8A8-7AAE-41FF-837F-9BF39D54602E}" srcOrd="1" destOrd="0" presId="urn:microsoft.com/office/officeart/2018/2/layout/IconVerticalSolidList"/>
    <dgm:cxn modelId="{CFA0E3FE-C31E-4E09-A273-8119CA2870D7}" type="presParOf" srcId="{BED5BC62-89A3-4C61-AC72-474FC71FC849}" destId="{E6DA4AD8-D710-444D-A58B-31E50EFE6696}" srcOrd="2" destOrd="0" presId="urn:microsoft.com/office/officeart/2018/2/layout/IconVerticalSolidList"/>
    <dgm:cxn modelId="{457DDCCD-415C-4CA2-9FCC-C6F94148B778}" type="presParOf" srcId="{E6DA4AD8-D710-444D-A58B-31E50EFE6696}" destId="{28E97984-6F7C-49E5-A874-9F5081919EA1}" srcOrd="0" destOrd="0" presId="urn:microsoft.com/office/officeart/2018/2/layout/IconVerticalSolidList"/>
    <dgm:cxn modelId="{9255C994-A9B0-486E-B4B4-27774E60F12A}" type="presParOf" srcId="{E6DA4AD8-D710-444D-A58B-31E50EFE6696}" destId="{F9845C1A-FC0D-4277-BDBA-B338B915E94E}" srcOrd="1" destOrd="0" presId="urn:microsoft.com/office/officeart/2018/2/layout/IconVerticalSolidList"/>
    <dgm:cxn modelId="{A9B88299-296D-4902-89CB-4C24C4AC0AA9}" type="presParOf" srcId="{E6DA4AD8-D710-444D-A58B-31E50EFE6696}" destId="{F0F7D489-0FB9-4017-8632-481126FE9A4F}" srcOrd="2" destOrd="0" presId="urn:microsoft.com/office/officeart/2018/2/layout/IconVerticalSolidList"/>
    <dgm:cxn modelId="{D568B014-6206-443E-9D71-B345BB556983}" type="presParOf" srcId="{E6DA4AD8-D710-444D-A58B-31E50EFE6696}" destId="{1E0BF24F-1415-4CE2-8A7A-DC5950013831}" srcOrd="3" destOrd="0" presId="urn:microsoft.com/office/officeart/2018/2/layout/IconVerticalSolidList"/>
    <dgm:cxn modelId="{33960647-45FF-4B63-8F81-184CD95CF8B2}" type="presParOf" srcId="{BED5BC62-89A3-4C61-AC72-474FC71FC849}" destId="{F70BA3DE-9EB2-49B8-8821-E094422C6A0D}" srcOrd="3" destOrd="0" presId="urn:microsoft.com/office/officeart/2018/2/layout/IconVerticalSolidList"/>
    <dgm:cxn modelId="{F74CD41E-B318-42E3-9D81-63C6F326681F}" type="presParOf" srcId="{BED5BC62-89A3-4C61-AC72-474FC71FC849}" destId="{790606F6-41F4-445C-9346-7480D45B90E5}" srcOrd="4" destOrd="0" presId="urn:microsoft.com/office/officeart/2018/2/layout/IconVerticalSolidList"/>
    <dgm:cxn modelId="{40B0B86E-D851-4AB4-8F2B-7F1DB0C37F16}" type="presParOf" srcId="{790606F6-41F4-445C-9346-7480D45B90E5}" destId="{2CC718FD-B55C-48FC-83B8-697DFA388184}" srcOrd="0" destOrd="0" presId="urn:microsoft.com/office/officeart/2018/2/layout/IconVerticalSolidList"/>
    <dgm:cxn modelId="{324B60DC-D6E4-41AB-882C-2217802DE860}" type="presParOf" srcId="{790606F6-41F4-445C-9346-7480D45B90E5}" destId="{78C5EFC9-C5B2-42D3-AB53-5CB93524A4B5}" srcOrd="1" destOrd="0" presId="urn:microsoft.com/office/officeart/2018/2/layout/IconVerticalSolidList"/>
    <dgm:cxn modelId="{E06A1AB6-D681-4A61-A9B8-E599C26762B7}" type="presParOf" srcId="{790606F6-41F4-445C-9346-7480D45B90E5}" destId="{C2FCCF7B-D44D-49E0-871A-2853EEB40B60}" srcOrd="2" destOrd="0" presId="urn:microsoft.com/office/officeart/2018/2/layout/IconVerticalSolidList"/>
    <dgm:cxn modelId="{E8071BE8-6A19-4210-9BB9-8BB59EF6179E}" type="presParOf" srcId="{790606F6-41F4-445C-9346-7480D45B90E5}" destId="{AD9CE0E1-E7DF-4EEF-B531-4664453ABBD0}" srcOrd="3" destOrd="0" presId="urn:microsoft.com/office/officeart/2018/2/layout/IconVerticalSolidList"/>
    <dgm:cxn modelId="{27DC6921-80FE-4685-89D5-E6D3E271DC5B}" type="presParOf" srcId="{BED5BC62-89A3-4C61-AC72-474FC71FC849}" destId="{00482DC4-07D8-4F23-B675-E3F07F17D4E8}" srcOrd="5" destOrd="0" presId="urn:microsoft.com/office/officeart/2018/2/layout/IconVerticalSolidList"/>
    <dgm:cxn modelId="{9E3D9F55-55FC-4B6C-9717-3B380110FB62}" type="presParOf" srcId="{BED5BC62-89A3-4C61-AC72-474FC71FC849}" destId="{135758C2-016B-4514-A27E-1820DFA649D3}" srcOrd="6" destOrd="0" presId="urn:microsoft.com/office/officeart/2018/2/layout/IconVerticalSolidList"/>
    <dgm:cxn modelId="{B7F32FBA-6AFD-480C-9FF4-043CD793A09B}" type="presParOf" srcId="{135758C2-016B-4514-A27E-1820DFA649D3}" destId="{33E64F26-DCB6-4C79-B7E7-B944E5BE63A7}" srcOrd="0" destOrd="0" presId="urn:microsoft.com/office/officeart/2018/2/layout/IconVerticalSolidList"/>
    <dgm:cxn modelId="{09AD3231-8D53-41BF-9765-0133BA53EDA4}" type="presParOf" srcId="{135758C2-016B-4514-A27E-1820DFA649D3}" destId="{F04A405F-FC14-4659-AB23-E1FF01EF0D7E}" srcOrd="1" destOrd="0" presId="urn:microsoft.com/office/officeart/2018/2/layout/IconVerticalSolidList"/>
    <dgm:cxn modelId="{3A37A9B7-0117-49AA-8C66-F2E08CCAE994}" type="presParOf" srcId="{135758C2-016B-4514-A27E-1820DFA649D3}" destId="{9BFA1725-1069-4443-8195-263CEE422285}" srcOrd="2" destOrd="0" presId="urn:microsoft.com/office/officeart/2018/2/layout/IconVerticalSolidList"/>
    <dgm:cxn modelId="{AB356E5A-7D6F-4733-BFDC-ED4F5A326C5F}" type="presParOf" srcId="{135758C2-016B-4514-A27E-1820DFA649D3}" destId="{27422EAD-5F9E-4F27-ADDB-E0F91584A045}"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6B313-3F19-4BE9-BCBA-45A0B41F15A3}">
      <dsp:nvSpPr>
        <dsp:cNvPr id="0" name=""/>
        <dsp:cNvSpPr/>
      </dsp:nvSpPr>
      <dsp:spPr>
        <a:xfrm>
          <a:off x="0" y="1526"/>
          <a:ext cx="3607930" cy="77349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65665-879F-4833-A233-F67CEC917094}">
      <dsp:nvSpPr>
        <dsp:cNvPr id="0" name=""/>
        <dsp:cNvSpPr/>
      </dsp:nvSpPr>
      <dsp:spPr>
        <a:xfrm>
          <a:off x="233982" y="175562"/>
          <a:ext cx="425422" cy="425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343EBF-92BC-49AA-8B8B-D36EB73B6FB0}">
      <dsp:nvSpPr>
        <dsp:cNvPr id="0" name=""/>
        <dsp:cNvSpPr/>
      </dsp:nvSpPr>
      <dsp:spPr>
        <a:xfrm>
          <a:off x="893387" y="1526"/>
          <a:ext cx="2714542" cy="773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62" tIns="81862" rIns="81862" bIns="81862" numCol="1" spcCol="1270" anchor="ctr" anchorCtr="0">
          <a:noAutofit/>
        </a:bodyPr>
        <a:lstStyle/>
        <a:p>
          <a:pPr lvl="0" algn="l" defTabSz="889000">
            <a:lnSpc>
              <a:spcPct val="90000"/>
            </a:lnSpc>
            <a:spcBef>
              <a:spcPct val="0"/>
            </a:spcBef>
            <a:spcAft>
              <a:spcPct val="35000"/>
            </a:spcAft>
          </a:pPr>
          <a:r>
            <a:rPr lang="en-US" sz="2000" kern="1200"/>
            <a:t>Aspire </a:t>
          </a:r>
        </a:p>
      </dsp:txBody>
      <dsp:txXfrm>
        <a:off x="893387" y="1526"/>
        <a:ext cx="2714542" cy="773495"/>
      </dsp:txXfrm>
    </dsp:sp>
    <dsp:sp modelId="{28E97984-6F7C-49E5-A874-9F5081919EA1}">
      <dsp:nvSpPr>
        <dsp:cNvPr id="0" name=""/>
        <dsp:cNvSpPr/>
      </dsp:nvSpPr>
      <dsp:spPr>
        <a:xfrm>
          <a:off x="0" y="968396"/>
          <a:ext cx="3607930" cy="773495"/>
        </a:xfrm>
        <a:prstGeom prst="roundRect">
          <a:avLst>
            <a:gd name="adj" fmla="val 1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dsp:style>
    </dsp:sp>
    <dsp:sp modelId="{F9845C1A-FC0D-4277-BDBA-B338B915E94E}">
      <dsp:nvSpPr>
        <dsp:cNvPr id="0" name=""/>
        <dsp:cNvSpPr/>
      </dsp:nvSpPr>
      <dsp:spPr>
        <a:xfrm>
          <a:off x="233982" y="1142432"/>
          <a:ext cx="425422" cy="425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0BF24F-1415-4CE2-8A7A-DC5950013831}">
      <dsp:nvSpPr>
        <dsp:cNvPr id="0" name=""/>
        <dsp:cNvSpPr/>
      </dsp:nvSpPr>
      <dsp:spPr>
        <a:xfrm>
          <a:off x="893387" y="968396"/>
          <a:ext cx="2714542" cy="773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62" tIns="81862" rIns="81862" bIns="81862" numCol="1" spcCol="1270" anchor="ctr" anchorCtr="0">
          <a:noAutofit/>
        </a:bodyPr>
        <a:lstStyle/>
        <a:p>
          <a:pPr lvl="0" algn="l" defTabSz="889000">
            <a:lnSpc>
              <a:spcPct val="90000"/>
            </a:lnSpc>
            <a:spcBef>
              <a:spcPct val="0"/>
            </a:spcBef>
            <a:spcAft>
              <a:spcPct val="35000"/>
            </a:spcAft>
          </a:pPr>
          <a:r>
            <a:rPr lang="en-US" sz="2000" kern="1200" dirty="0"/>
            <a:t>Etiquette week with the College of Business</a:t>
          </a:r>
        </a:p>
      </dsp:txBody>
      <dsp:txXfrm>
        <a:off x="893387" y="968396"/>
        <a:ext cx="2714542" cy="773495"/>
      </dsp:txXfrm>
    </dsp:sp>
    <dsp:sp modelId="{2CC718FD-B55C-48FC-83B8-697DFA388184}">
      <dsp:nvSpPr>
        <dsp:cNvPr id="0" name=""/>
        <dsp:cNvSpPr/>
      </dsp:nvSpPr>
      <dsp:spPr>
        <a:xfrm>
          <a:off x="0" y="1935265"/>
          <a:ext cx="3607930" cy="773495"/>
        </a:xfrm>
        <a:prstGeom prst="roundRect">
          <a:avLst>
            <a:gd name="adj" fmla="val 1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dsp:style>
    </dsp:sp>
    <dsp:sp modelId="{78C5EFC9-C5B2-42D3-AB53-5CB93524A4B5}">
      <dsp:nvSpPr>
        <dsp:cNvPr id="0" name=""/>
        <dsp:cNvSpPr/>
      </dsp:nvSpPr>
      <dsp:spPr>
        <a:xfrm>
          <a:off x="233982" y="2109302"/>
          <a:ext cx="425422" cy="4254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9CE0E1-E7DF-4EEF-B531-4664453ABBD0}">
      <dsp:nvSpPr>
        <dsp:cNvPr id="0" name=""/>
        <dsp:cNvSpPr/>
      </dsp:nvSpPr>
      <dsp:spPr>
        <a:xfrm>
          <a:off x="893387" y="1935265"/>
          <a:ext cx="2714542" cy="773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62" tIns="81862" rIns="81862" bIns="81862" numCol="1" spcCol="1270" anchor="ctr" anchorCtr="0">
          <a:noAutofit/>
        </a:bodyPr>
        <a:lstStyle/>
        <a:p>
          <a:pPr lvl="0" algn="l" defTabSz="889000">
            <a:lnSpc>
              <a:spcPct val="90000"/>
            </a:lnSpc>
            <a:spcBef>
              <a:spcPct val="0"/>
            </a:spcBef>
            <a:spcAft>
              <a:spcPct val="35000"/>
            </a:spcAft>
          </a:pPr>
          <a:r>
            <a:rPr lang="en-US" sz="2000" kern="1200"/>
            <a:t>Centralized Internship coordination</a:t>
          </a:r>
        </a:p>
      </dsp:txBody>
      <dsp:txXfrm>
        <a:off x="893387" y="1935265"/>
        <a:ext cx="2714542" cy="773495"/>
      </dsp:txXfrm>
    </dsp:sp>
    <dsp:sp modelId="{33E64F26-DCB6-4C79-B7E7-B944E5BE63A7}">
      <dsp:nvSpPr>
        <dsp:cNvPr id="0" name=""/>
        <dsp:cNvSpPr/>
      </dsp:nvSpPr>
      <dsp:spPr>
        <a:xfrm>
          <a:off x="0" y="2902135"/>
          <a:ext cx="3607930" cy="773495"/>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F04A405F-FC14-4659-AB23-E1FF01EF0D7E}">
      <dsp:nvSpPr>
        <dsp:cNvPr id="0" name=""/>
        <dsp:cNvSpPr/>
      </dsp:nvSpPr>
      <dsp:spPr>
        <a:xfrm>
          <a:off x="233982" y="3076172"/>
          <a:ext cx="425422" cy="4254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422EAD-5F9E-4F27-ADDB-E0F91584A045}">
      <dsp:nvSpPr>
        <dsp:cNvPr id="0" name=""/>
        <dsp:cNvSpPr/>
      </dsp:nvSpPr>
      <dsp:spPr>
        <a:xfrm>
          <a:off x="893387" y="2902135"/>
          <a:ext cx="2714542" cy="773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62" tIns="81862" rIns="81862" bIns="81862" numCol="1" spcCol="1270" anchor="ctr" anchorCtr="0">
          <a:noAutofit/>
        </a:bodyPr>
        <a:lstStyle/>
        <a:p>
          <a:pPr lvl="0" algn="l" defTabSz="889000">
            <a:lnSpc>
              <a:spcPct val="90000"/>
            </a:lnSpc>
            <a:spcBef>
              <a:spcPct val="0"/>
            </a:spcBef>
            <a:spcAft>
              <a:spcPct val="35000"/>
            </a:spcAft>
          </a:pPr>
          <a:r>
            <a:rPr lang="en-US" sz="2000" kern="1200" dirty="0"/>
            <a:t>Departmental career days</a:t>
          </a:r>
        </a:p>
      </dsp:txBody>
      <dsp:txXfrm>
        <a:off x="893387" y="2902135"/>
        <a:ext cx="2714542" cy="7734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DA3A7-3062-2648-BA53-658B1A72EB56}"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92651-CAB1-3F42-B02E-139E40400206}" type="slidenum">
              <a:rPr lang="en-US" smtClean="0"/>
              <a:t>‹#›</a:t>
            </a:fld>
            <a:endParaRPr lang="en-US"/>
          </a:p>
        </p:txBody>
      </p:sp>
    </p:spTree>
    <p:extLst>
      <p:ext uri="{BB962C8B-B14F-4D97-AF65-F5344CB8AC3E}">
        <p14:creationId xmlns:p14="http://schemas.microsoft.com/office/powerpoint/2010/main" val="417829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3C847-08A0-E047-9CD6-1E27BFBDEF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07E81A-6FD9-3248-9D75-1C06938680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ED51F-6FF1-FB41-9C92-327FEF7D2788}"/>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5" name="Footer Placeholder 4">
            <a:extLst>
              <a:ext uri="{FF2B5EF4-FFF2-40B4-BE49-F238E27FC236}">
                <a16:creationId xmlns:a16="http://schemas.microsoft.com/office/drawing/2014/main" id="{E8D3E186-0899-7541-8906-8A941F959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AE37B-DE12-454E-AED4-1C07C3FDAD7D}"/>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121731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6A88-9276-E243-8C5E-7605095939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72C04F-5AEA-7144-B701-EB91C0372C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5C854-4D19-A847-8D73-0B6C81B10F4F}"/>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5" name="Footer Placeholder 4">
            <a:extLst>
              <a:ext uri="{FF2B5EF4-FFF2-40B4-BE49-F238E27FC236}">
                <a16:creationId xmlns:a16="http://schemas.microsoft.com/office/drawing/2014/main" id="{ED65D0CA-A9C6-8344-A90E-8BC278294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5B246-E32B-3B4D-BC7F-D3CC906F699D}"/>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290293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268D87-CD69-CF4E-85CA-C1A2F33E8F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364FD2-0FB4-4847-A7A0-A66C9EAC39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3DC7-3596-9944-9B2B-8FB8D6C0C443}"/>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5" name="Footer Placeholder 4">
            <a:extLst>
              <a:ext uri="{FF2B5EF4-FFF2-40B4-BE49-F238E27FC236}">
                <a16:creationId xmlns:a16="http://schemas.microsoft.com/office/drawing/2014/main" id="{FB332B8E-D376-A44B-AAF1-814826C8B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5F449-3010-AD4A-BCA9-2209409CDBB5}"/>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223624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4AC7-BE26-7D49-8E99-CE4B3D0B3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E249FF-3B3D-7143-939A-AB28FA479D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41BB4-10D9-3C4B-A22F-1207E9943548}"/>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5" name="Footer Placeholder 4">
            <a:extLst>
              <a:ext uri="{FF2B5EF4-FFF2-40B4-BE49-F238E27FC236}">
                <a16:creationId xmlns:a16="http://schemas.microsoft.com/office/drawing/2014/main" id="{5F4EF144-AA1F-1E48-998D-4E1539961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213B5-ABA3-554F-A8F0-BE3F4F534798}"/>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290328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197C-5EF3-024C-916B-D692E24A6E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FE934D-0A55-9E47-BB5D-C35FFC6818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3F7C27-E8D1-F147-9F27-FECC40A9586D}"/>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5" name="Footer Placeholder 4">
            <a:extLst>
              <a:ext uri="{FF2B5EF4-FFF2-40B4-BE49-F238E27FC236}">
                <a16:creationId xmlns:a16="http://schemas.microsoft.com/office/drawing/2014/main" id="{587EAB49-4716-DD4B-A273-BAF636716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F5C5A-2DC3-E449-912B-8D106816DA58}"/>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132141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BA86-C9D1-364A-B429-2857E3105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64FC4E-19EF-E04F-8210-8DC5F47743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EC4EF-0016-EE48-B2FF-99859BEFF9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025956-8A03-B245-AC6F-C513453DA307}"/>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6" name="Footer Placeholder 5">
            <a:extLst>
              <a:ext uri="{FF2B5EF4-FFF2-40B4-BE49-F238E27FC236}">
                <a16:creationId xmlns:a16="http://schemas.microsoft.com/office/drawing/2014/main" id="{AA746FD8-B58F-2142-8F70-6A214503B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E469F-3C90-F94D-A981-A7912C3BD5E9}"/>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175377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656D-AA78-0041-A7A8-8EED7C611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336B45-DCC6-994E-8434-A4FF17640F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042E9B-85A0-9948-A919-EADEF2CA1E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C8FC9-2546-FE40-B3E1-B0CF34663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D789C-F8BB-AB45-A5E0-A1A15834F9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E19ED5-B30B-3341-9768-EA39EA490340}"/>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8" name="Footer Placeholder 7">
            <a:extLst>
              <a:ext uri="{FF2B5EF4-FFF2-40B4-BE49-F238E27FC236}">
                <a16:creationId xmlns:a16="http://schemas.microsoft.com/office/drawing/2014/main" id="{F8FA6419-1F5E-8B49-948D-5C2E85751B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6308B2-5292-1D4A-BC49-3827B8100D9A}"/>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101924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545E-1E2A-F949-A9FE-7C6ED3919E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378BB-C958-0B45-963B-AC27197EE4D8}"/>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4" name="Footer Placeholder 3">
            <a:extLst>
              <a:ext uri="{FF2B5EF4-FFF2-40B4-BE49-F238E27FC236}">
                <a16:creationId xmlns:a16="http://schemas.microsoft.com/office/drawing/2014/main" id="{4982543F-BC1D-4B44-A68F-85DAE91EE1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D823CD-4E5C-5149-9E41-B83B1552FA85}"/>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166373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D02D3A-4975-DF4E-8BE8-86DFBB1D1D49}"/>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3" name="Footer Placeholder 2">
            <a:extLst>
              <a:ext uri="{FF2B5EF4-FFF2-40B4-BE49-F238E27FC236}">
                <a16:creationId xmlns:a16="http://schemas.microsoft.com/office/drawing/2014/main" id="{EA2E9EA6-D784-724C-8930-9AF7A8AE32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3CDBE-30C8-F544-9C59-B50AF2C29CD7}"/>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113489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D6FD-3DC3-A04B-B1C0-9F7F90599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4B715A-0E40-7E47-ADFC-AB7C8C201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730E7E-71FA-7149-9754-3FE55D7DF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210A50-1687-584E-8D46-54EDE1C31A8A}"/>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6" name="Footer Placeholder 5">
            <a:extLst>
              <a:ext uri="{FF2B5EF4-FFF2-40B4-BE49-F238E27FC236}">
                <a16:creationId xmlns:a16="http://schemas.microsoft.com/office/drawing/2014/main" id="{36C66009-C4E2-BE4A-B4A8-5B4149FC8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54154-D924-C741-9FB0-4A757E0EDD9E}"/>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2821551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A611-EAB8-D94E-9302-EA172367B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055D75-55B4-1345-9B5E-6C9F936DB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8A9BD8-35F5-4742-80E5-5A899E511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1B880E-A7E6-EB45-BB26-810379E1E97F}"/>
              </a:ext>
            </a:extLst>
          </p:cNvPr>
          <p:cNvSpPr>
            <a:spLocks noGrp="1"/>
          </p:cNvSpPr>
          <p:nvPr>
            <p:ph type="dt" sz="half" idx="10"/>
          </p:nvPr>
        </p:nvSpPr>
        <p:spPr/>
        <p:txBody>
          <a:bodyPr/>
          <a:lstStyle/>
          <a:p>
            <a:fld id="{751F7892-FB4B-F54D-9453-356DCF62155B}" type="datetimeFigureOut">
              <a:rPr lang="en-US" smtClean="0"/>
              <a:t>9/7/2023</a:t>
            </a:fld>
            <a:endParaRPr lang="en-US"/>
          </a:p>
        </p:txBody>
      </p:sp>
      <p:sp>
        <p:nvSpPr>
          <p:cNvPr id="6" name="Footer Placeholder 5">
            <a:extLst>
              <a:ext uri="{FF2B5EF4-FFF2-40B4-BE49-F238E27FC236}">
                <a16:creationId xmlns:a16="http://schemas.microsoft.com/office/drawing/2014/main" id="{B95B4F6B-E7BD-8D46-8CBC-AB0798992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1674-A805-2A4F-A64E-BB37151E02AC}"/>
              </a:ext>
            </a:extLst>
          </p:cNvPr>
          <p:cNvSpPr>
            <a:spLocks noGrp="1"/>
          </p:cNvSpPr>
          <p:nvPr>
            <p:ph type="sldNum" sz="quarter" idx="12"/>
          </p:nvPr>
        </p:nvSpPr>
        <p:spPr/>
        <p:txBody>
          <a:bodyPr/>
          <a:lstStyle/>
          <a:p>
            <a:fld id="{523E23EF-D9E2-5B45-B820-C44B5EFBA7D3}" type="slidenum">
              <a:rPr lang="en-US" smtClean="0"/>
              <a:t>‹#›</a:t>
            </a:fld>
            <a:endParaRPr lang="en-US"/>
          </a:p>
        </p:txBody>
      </p:sp>
    </p:spTree>
    <p:extLst>
      <p:ext uri="{BB962C8B-B14F-4D97-AF65-F5344CB8AC3E}">
        <p14:creationId xmlns:p14="http://schemas.microsoft.com/office/powerpoint/2010/main" val="261096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0AF954-5EC1-AF4E-BA3E-A0CFB262D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8653DE-83C7-1C41-B251-F2490BA19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686FC-7B84-BD4E-BA51-2E2C377EF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F7892-FB4B-F54D-9453-356DCF62155B}" type="datetimeFigureOut">
              <a:rPr lang="en-US" smtClean="0"/>
              <a:t>9/7/2023</a:t>
            </a:fld>
            <a:endParaRPr lang="en-US"/>
          </a:p>
        </p:txBody>
      </p:sp>
      <p:sp>
        <p:nvSpPr>
          <p:cNvPr id="5" name="Footer Placeholder 4">
            <a:extLst>
              <a:ext uri="{FF2B5EF4-FFF2-40B4-BE49-F238E27FC236}">
                <a16:creationId xmlns:a16="http://schemas.microsoft.com/office/drawing/2014/main" id="{8A54365E-8E5F-C047-901F-3C7837FD5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45B307-8FD0-7B40-ACF2-630E67372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23EF-D9E2-5B45-B820-C44B5EFBA7D3}" type="slidenum">
              <a:rPr lang="en-US" smtClean="0"/>
              <a:t>‹#›</a:t>
            </a:fld>
            <a:endParaRPr lang="en-US"/>
          </a:p>
        </p:txBody>
      </p:sp>
    </p:spTree>
    <p:extLst>
      <p:ext uri="{BB962C8B-B14F-4D97-AF65-F5344CB8AC3E}">
        <p14:creationId xmlns:p14="http://schemas.microsoft.com/office/powerpoint/2010/main" val="3579196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1.jpeg"/><Relationship Id="rId7" Type="http://schemas.openxmlformats.org/officeDocument/2006/relationships/diagramData" Target="../diagrams/data1.xml"/><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1.jpg"/><Relationship Id="rId11" Type="http://schemas.microsoft.com/office/2007/relationships/diagramDrawing" Target="../diagrams/drawing1.xml"/><Relationship Id="rId5" Type="http://schemas.openxmlformats.org/officeDocument/2006/relationships/image" Target="../media/image23.jpeg"/><Relationship Id="rId10" Type="http://schemas.openxmlformats.org/officeDocument/2006/relationships/diagramColors" Target="../diagrams/colors1.xml"/><Relationship Id="rId4" Type="http://schemas.openxmlformats.org/officeDocument/2006/relationships/image" Target="../media/image22.jpeg"/><Relationship Id="rId9"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www.youtube.com/watch?v=uxEosrm5PD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1562911" y="287998"/>
            <a:ext cx="9066178" cy="1569660"/>
          </a:xfrm>
          <a:prstGeom prst="rect">
            <a:avLst/>
          </a:prstGeom>
          <a:noFill/>
        </p:spPr>
        <p:txBody>
          <a:bodyPr wrap="square" rtlCol="0">
            <a:spAutoFit/>
          </a:bodyPr>
          <a:lstStyle/>
          <a:p>
            <a:pPr algn="ctr"/>
            <a:r>
              <a:rPr lang="en-US" sz="4800" dirty="0" smtClean="0">
                <a:latin typeface="Arial Black" panose="020B0A04020102020204" pitchFamily="34" charset="0"/>
              </a:rPr>
              <a:t>Building Momentum in Academic Affairs</a:t>
            </a:r>
            <a:endParaRPr lang="en-US" sz="4800" dirty="0">
              <a:latin typeface="Arial Black" panose="020B0A04020102020204" pitchFamily="34" charset="0"/>
            </a:endParaRPr>
          </a:p>
        </p:txBody>
      </p:sp>
      <p:sp>
        <p:nvSpPr>
          <p:cNvPr id="7" name="TextBox 6"/>
          <p:cNvSpPr txBox="1"/>
          <p:nvPr/>
        </p:nvSpPr>
        <p:spPr>
          <a:xfrm>
            <a:off x="3168073" y="1958657"/>
            <a:ext cx="5855854" cy="3631763"/>
          </a:xfrm>
          <a:prstGeom prst="rect">
            <a:avLst/>
          </a:prstGeom>
          <a:noFill/>
        </p:spPr>
        <p:txBody>
          <a:bodyPr wrap="square" rtlCol="0">
            <a:spAutoFit/>
          </a:bodyPr>
          <a:lstStyle/>
          <a:p>
            <a:pPr algn="ctr"/>
            <a:r>
              <a:rPr lang="en-US" sz="3600" dirty="0" smtClean="0"/>
              <a:t>Academic Affairs Fall Address</a:t>
            </a:r>
          </a:p>
          <a:p>
            <a:pPr algn="ctr"/>
            <a:r>
              <a:rPr lang="en-US" sz="3600" dirty="0" smtClean="0"/>
              <a:t>September 8, 2023</a:t>
            </a:r>
          </a:p>
          <a:p>
            <a:pPr algn="ctr"/>
            <a:endParaRPr lang="en-US" dirty="0"/>
          </a:p>
          <a:p>
            <a:pPr algn="ctr"/>
            <a:r>
              <a:rPr lang="en-US" sz="2800" dirty="0" smtClean="0"/>
              <a:t>Joshua Powers, Provost</a:t>
            </a:r>
          </a:p>
          <a:p>
            <a:pPr algn="ctr"/>
            <a:r>
              <a:rPr lang="en-US" sz="2800" dirty="0" smtClean="0"/>
              <a:t>Anthony Bowrin, Dean CCOB</a:t>
            </a:r>
          </a:p>
          <a:p>
            <a:pPr algn="ctr"/>
            <a:r>
              <a:rPr lang="en-US" sz="2800" dirty="0" err="1" smtClean="0"/>
              <a:t>Venkat</a:t>
            </a:r>
            <a:r>
              <a:rPr lang="en-US" sz="2800" dirty="0" smtClean="0"/>
              <a:t> Sharma, Dean COSH</a:t>
            </a:r>
          </a:p>
          <a:p>
            <a:pPr algn="ctr"/>
            <a:r>
              <a:rPr lang="en-US" sz="2800" dirty="0" smtClean="0"/>
              <a:t>Wartyna Davis, Dean CAHSS</a:t>
            </a:r>
          </a:p>
          <a:p>
            <a:pPr algn="ctr"/>
            <a:r>
              <a:rPr lang="en-US" sz="2800" dirty="0" smtClean="0"/>
              <a:t>Amy Ginsberg, Dean, COE</a:t>
            </a:r>
          </a:p>
        </p:txBody>
      </p:sp>
      <p:pic>
        <p:nvPicPr>
          <p:cNvPr id="2" name="Picture 1"/>
          <p:cNvPicPr>
            <a:picLocks noChangeAspect="1"/>
          </p:cNvPicPr>
          <p:nvPr/>
        </p:nvPicPr>
        <p:blipFill>
          <a:blip r:embed="rId3"/>
          <a:stretch>
            <a:fillRect/>
          </a:stretch>
        </p:blipFill>
        <p:spPr>
          <a:xfrm>
            <a:off x="145040" y="2691963"/>
            <a:ext cx="3521796" cy="23435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77617" y="2324255"/>
            <a:ext cx="3732761" cy="2799570"/>
          </a:xfrm>
          <a:prstGeom prst="rect">
            <a:avLst/>
          </a:prstGeom>
        </p:spPr>
      </p:pic>
    </p:spTree>
    <p:extLst>
      <p:ext uri="{BB962C8B-B14F-4D97-AF65-F5344CB8AC3E}">
        <p14:creationId xmlns:p14="http://schemas.microsoft.com/office/powerpoint/2010/main" val="235286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1562911" y="287998"/>
            <a:ext cx="9066178" cy="830997"/>
          </a:xfrm>
          <a:prstGeom prst="rect">
            <a:avLst/>
          </a:prstGeom>
          <a:noFill/>
        </p:spPr>
        <p:txBody>
          <a:bodyPr wrap="square" rtlCol="0">
            <a:spAutoFit/>
          </a:bodyPr>
          <a:lstStyle/>
          <a:p>
            <a:pPr algn="ctr"/>
            <a:r>
              <a:rPr lang="en-US" sz="4800" dirty="0">
                <a:latin typeface="Arial Black" panose="020B0A04020102020204" pitchFamily="34" charset="0"/>
              </a:rPr>
              <a:t>Aspects of Momentum </a:t>
            </a:r>
          </a:p>
        </p:txBody>
      </p:sp>
      <p:sp>
        <p:nvSpPr>
          <p:cNvPr id="7" name="TextBox 6"/>
          <p:cNvSpPr txBox="1"/>
          <p:nvPr/>
        </p:nvSpPr>
        <p:spPr>
          <a:xfrm>
            <a:off x="437071" y="1508129"/>
            <a:ext cx="11317857" cy="3631763"/>
          </a:xfrm>
          <a:prstGeom prst="rect">
            <a:avLst/>
          </a:prstGeom>
          <a:noFill/>
        </p:spPr>
        <p:txBody>
          <a:bodyPr wrap="square" rtlCol="0">
            <a:spAutoFit/>
          </a:bodyPr>
          <a:lstStyle/>
          <a:p>
            <a:pPr>
              <a:spcAft>
                <a:spcPts val="1800"/>
              </a:spcAft>
            </a:pPr>
            <a:r>
              <a:rPr lang="en-US" sz="3000" b="1" dirty="0">
                <a:solidFill>
                  <a:schemeClr val="bg1"/>
                </a:solidFill>
              </a:rPr>
              <a:t>Finalization and implementation of CCOB Strategic Plan 2023-2026: </a:t>
            </a:r>
          </a:p>
          <a:p>
            <a:pPr marL="457200" indent="-457200">
              <a:spcAft>
                <a:spcPts val="1800"/>
              </a:spcAft>
              <a:buFont typeface="Arial" panose="020B0604020202020204" pitchFamily="34" charset="0"/>
              <a:buChar char="•"/>
            </a:pPr>
            <a:r>
              <a:rPr lang="en-US" sz="2800" b="1" dirty="0" smtClean="0">
                <a:solidFill>
                  <a:schemeClr val="bg1"/>
                </a:solidFill>
              </a:rPr>
              <a:t>Professional </a:t>
            </a:r>
            <a:r>
              <a:rPr lang="en-US" sz="2800" b="1" dirty="0">
                <a:solidFill>
                  <a:schemeClr val="bg1"/>
                </a:solidFill>
              </a:rPr>
              <a:t>Enhancement Program (PE), and Career Outlook and Industry Networking (COIN) </a:t>
            </a:r>
            <a:r>
              <a:rPr lang="en-US" sz="2800" dirty="0">
                <a:solidFill>
                  <a:schemeClr val="bg1"/>
                </a:solidFill>
              </a:rPr>
              <a:t>- </a:t>
            </a:r>
            <a:r>
              <a:rPr lang="en-US" sz="2800" i="1" dirty="0">
                <a:solidFill>
                  <a:schemeClr val="bg1"/>
                </a:solidFill>
              </a:rPr>
              <a:t>Linking Academics and Career Development </a:t>
            </a:r>
          </a:p>
          <a:p>
            <a:pPr marL="457200" indent="-457200">
              <a:spcAft>
                <a:spcPts val="1800"/>
              </a:spcAft>
              <a:buFont typeface="Arial" panose="020B0604020202020204" pitchFamily="34" charset="0"/>
              <a:buChar char="•"/>
            </a:pPr>
            <a:r>
              <a:rPr lang="en-US" sz="2800" b="1" dirty="0">
                <a:solidFill>
                  <a:schemeClr val="bg1"/>
                </a:solidFill>
              </a:rPr>
              <a:t>Certificates within first 60 Credits of degree programs</a:t>
            </a:r>
          </a:p>
          <a:p>
            <a:pPr marL="457200" indent="-457200">
              <a:spcAft>
                <a:spcPts val="1800"/>
              </a:spcAft>
              <a:buFont typeface="Arial" panose="020B0604020202020204" pitchFamily="34" charset="0"/>
              <a:buChar char="•"/>
            </a:pPr>
            <a:r>
              <a:rPr lang="en-US" sz="2800" b="1" dirty="0">
                <a:solidFill>
                  <a:schemeClr val="bg1"/>
                </a:solidFill>
              </a:rPr>
              <a:t>Credit-for-Prior-Learning </a:t>
            </a:r>
            <a:r>
              <a:rPr lang="en-US" sz="2800" dirty="0">
                <a:solidFill>
                  <a:schemeClr val="bg1"/>
                </a:solidFill>
              </a:rPr>
              <a:t>- </a:t>
            </a:r>
            <a:r>
              <a:rPr lang="en-US" sz="2800" i="1" dirty="0">
                <a:solidFill>
                  <a:schemeClr val="bg1"/>
                </a:solidFill>
              </a:rPr>
              <a:t>Adult learners </a:t>
            </a:r>
          </a:p>
          <a:p>
            <a:pPr marL="457200" indent="-457200">
              <a:spcAft>
                <a:spcPts val="1800"/>
              </a:spcAft>
              <a:buFont typeface="Arial" panose="020B0604020202020204" pitchFamily="34" charset="0"/>
              <a:buChar char="•"/>
            </a:pPr>
            <a:r>
              <a:rPr lang="en-US" sz="2800" b="1" dirty="0">
                <a:solidFill>
                  <a:schemeClr val="bg1"/>
                </a:solidFill>
              </a:rPr>
              <a:t>Faculty Summer Research Forum</a:t>
            </a:r>
            <a:r>
              <a:rPr lang="en-US" sz="2800" dirty="0">
                <a:solidFill>
                  <a:schemeClr val="bg1"/>
                </a:solidFill>
              </a:rPr>
              <a:t> - </a:t>
            </a:r>
            <a:r>
              <a:rPr lang="en-US" sz="2800" i="1" dirty="0">
                <a:solidFill>
                  <a:schemeClr val="bg1"/>
                </a:solidFill>
              </a:rPr>
              <a:t>Investing in our People </a:t>
            </a:r>
          </a:p>
        </p:txBody>
      </p:sp>
      <p:sp>
        <p:nvSpPr>
          <p:cNvPr id="2" name="TextBox 1">
            <a:extLst>
              <a:ext uri="{FF2B5EF4-FFF2-40B4-BE49-F238E27FC236}">
                <a16:creationId xmlns:a16="http://schemas.microsoft.com/office/drawing/2014/main" id="{E09F260C-D149-9116-E0BB-57581DB00BF6}"/>
              </a:ext>
            </a:extLst>
          </p:cNvPr>
          <p:cNvSpPr txBox="1"/>
          <p:nvPr/>
        </p:nvSpPr>
        <p:spPr>
          <a:xfrm>
            <a:off x="336430" y="5831457"/>
            <a:ext cx="9066178" cy="830997"/>
          </a:xfrm>
          <a:prstGeom prst="rect">
            <a:avLst/>
          </a:prstGeom>
          <a:noFill/>
        </p:spPr>
        <p:txBody>
          <a:bodyPr wrap="square" rtlCol="0">
            <a:spAutoFit/>
          </a:bodyPr>
          <a:lstStyle/>
          <a:p>
            <a:r>
              <a:rPr lang="en-US" sz="4800" b="1" dirty="0">
                <a:solidFill>
                  <a:schemeClr val="bg1"/>
                </a:solidFill>
              </a:rPr>
              <a:t>Cotsakos College of Business</a:t>
            </a:r>
          </a:p>
        </p:txBody>
      </p:sp>
    </p:spTree>
    <p:extLst>
      <p:ext uri="{BB962C8B-B14F-4D97-AF65-F5344CB8AC3E}">
        <p14:creationId xmlns:p14="http://schemas.microsoft.com/office/powerpoint/2010/main" val="154084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246888" y="137591"/>
            <a:ext cx="11698224" cy="646331"/>
          </a:xfrm>
          <a:prstGeom prst="rect">
            <a:avLst/>
          </a:prstGeom>
          <a:noFill/>
        </p:spPr>
        <p:txBody>
          <a:bodyPr wrap="square" rtlCol="0">
            <a:spAutoFit/>
          </a:bodyPr>
          <a:lstStyle/>
          <a:p>
            <a:pPr algn="ctr"/>
            <a:r>
              <a:rPr lang="en-US" sz="3600" b="1" dirty="0">
                <a:latin typeface="Arial Black" panose="020B0A04020102020204" pitchFamily="34" charset="0"/>
              </a:rPr>
              <a:t>Linking Academics and Career Development</a:t>
            </a:r>
          </a:p>
        </p:txBody>
      </p:sp>
      <p:sp>
        <p:nvSpPr>
          <p:cNvPr id="7" name="TextBox 6"/>
          <p:cNvSpPr txBox="1"/>
          <p:nvPr/>
        </p:nvSpPr>
        <p:spPr>
          <a:xfrm>
            <a:off x="246888" y="1008875"/>
            <a:ext cx="11698224" cy="4985980"/>
          </a:xfrm>
          <a:prstGeom prst="rect">
            <a:avLst/>
          </a:prstGeom>
          <a:noFill/>
        </p:spPr>
        <p:txBody>
          <a:bodyPr wrap="square" rtlCol="0">
            <a:spAutoFit/>
          </a:bodyPr>
          <a:lstStyle/>
          <a:p>
            <a:pPr>
              <a:spcAft>
                <a:spcPts val="1200"/>
              </a:spcAft>
            </a:pPr>
            <a:r>
              <a:rPr lang="en-US" sz="2800" b="1" u="sng" dirty="0">
                <a:solidFill>
                  <a:schemeClr val="bg1"/>
                </a:solidFill>
              </a:rPr>
              <a:t>Professional Enhancement Program (PE)</a:t>
            </a:r>
          </a:p>
          <a:p>
            <a:pPr marL="1084263" indent="-1084263"/>
            <a:r>
              <a:rPr lang="en-US" sz="2800" b="1" i="1" dirty="0">
                <a:solidFill>
                  <a:schemeClr val="bg1"/>
                </a:solidFill>
              </a:rPr>
              <a:t>Goals - </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Successfully transition students into WP; have them develop a sense of belonging at WP; and enhance their readiness for the next stage of their </a:t>
            </a:r>
            <a:r>
              <a:rPr lang="en-US" sz="2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careers at graduation.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084263" indent="-1084263">
              <a:spcBef>
                <a:spcPts val="1200"/>
              </a:spcBef>
            </a:pPr>
            <a:r>
              <a:rPr lang="en-US" sz="2800" b="1" i="1" dirty="0">
                <a:solidFill>
                  <a:schemeClr val="bg1"/>
                </a:solidFill>
              </a:rPr>
              <a:t>Status - </a:t>
            </a:r>
            <a:r>
              <a:rPr lang="en-US" sz="2400" dirty="0">
                <a:solidFill>
                  <a:schemeClr val="bg1"/>
                </a:solidFill>
              </a:rPr>
              <a:t>Fall 2022 Cohort of FTFT Freshmen in year 2 of program; Fall 2023 FTFT Freshmen in year 1; Integrated PE requirements in core business courses.</a:t>
            </a:r>
          </a:p>
          <a:p>
            <a:pPr>
              <a:spcBef>
                <a:spcPts val="1200"/>
              </a:spcBef>
              <a:spcAft>
                <a:spcPts val="1200"/>
              </a:spcAft>
            </a:pPr>
            <a:r>
              <a:rPr lang="en-US" sz="2800" b="1" u="sng" dirty="0">
                <a:solidFill>
                  <a:schemeClr val="bg1"/>
                </a:solidFill>
              </a:rPr>
              <a:t>Career Outlook and Industry Networking (COIN)</a:t>
            </a:r>
          </a:p>
          <a:p>
            <a:r>
              <a:rPr lang="en-US" sz="2800" b="1" i="1" dirty="0">
                <a:solidFill>
                  <a:schemeClr val="bg1"/>
                </a:solidFill>
              </a:rPr>
              <a:t>COIN 2022 </a:t>
            </a:r>
            <a:r>
              <a:rPr lang="en-US" sz="2400" dirty="0">
                <a:solidFill>
                  <a:schemeClr val="bg1"/>
                </a:solidFill>
              </a:rPr>
              <a:t>- 1</a:t>
            </a:r>
            <a:r>
              <a:rPr lang="en-US" sz="2400" dirty="0">
                <a:solidFill>
                  <a:schemeClr val="bg1"/>
                </a:solidFill>
                <a:cs typeface="Arial"/>
              </a:rPr>
              <a:t>2 Sessions; 566 Student Participants (371 unique students); 2021 (166).</a:t>
            </a:r>
          </a:p>
          <a:p>
            <a:pPr marL="1604963" lvl="1">
              <a:spcAft>
                <a:spcPts val="1200"/>
              </a:spcAft>
            </a:pPr>
            <a:r>
              <a:rPr lang="en-US" sz="2400" dirty="0">
                <a:solidFill>
                  <a:schemeClr val="bg1"/>
                </a:solidFill>
                <a:cs typeface="Arial"/>
              </a:rPr>
              <a:t>- $30,000+ awarded in scholarships (20 students)</a:t>
            </a:r>
            <a:endParaRPr lang="en-US" sz="2400" dirty="0">
              <a:cs typeface="Arial" panose="020B0604020202020204" pitchFamily="34" charset="0"/>
            </a:endParaRPr>
          </a:p>
          <a:p>
            <a:r>
              <a:rPr lang="en-US" sz="2800" b="1" i="1" dirty="0">
                <a:solidFill>
                  <a:schemeClr val="bg1"/>
                </a:solidFill>
              </a:rPr>
              <a:t>COIN 2023 -</a:t>
            </a:r>
            <a:r>
              <a:rPr lang="en-US" sz="2800" dirty="0">
                <a:solidFill>
                  <a:schemeClr val="bg1"/>
                </a:solidFill>
              </a:rPr>
              <a:t> </a:t>
            </a:r>
            <a:r>
              <a:rPr lang="en-US" sz="2400" dirty="0">
                <a:solidFill>
                  <a:schemeClr val="bg1"/>
                </a:solidFill>
              </a:rPr>
              <a:t>October 23-26, 2023</a:t>
            </a:r>
          </a:p>
          <a:p>
            <a:endParaRPr lang="en-US" sz="2800" dirty="0"/>
          </a:p>
        </p:txBody>
      </p:sp>
      <p:sp>
        <p:nvSpPr>
          <p:cNvPr id="2" name="TextBox 1">
            <a:extLst>
              <a:ext uri="{FF2B5EF4-FFF2-40B4-BE49-F238E27FC236}">
                <a16:creationId xmlns:a16="http://schemas.microsoft.com/office/drawing/2014/main" id="{E09F260C-D149-9116-E0BB-57581DB00BF6}"/>
              </a:ext>
            </a:extLst>
          </p:cNvPr>
          <p:cNvSpPr txBox="1"/>
          <p:nvPr/>
        </p:nvSpPr>
        <p:spPr>
          <a:xfrm>
            <a:off x="336430" y="5831457"/>
            <a:ext cx="9066178" cy="830997"/>
          </a:xfrm>
          <a:prstGeom prst="rect">
            <a:avLst/>
          </a:prstGeom>
          <a:noFill/>
        </p:spPr>
        <p:txBody>
          <a:bodyPr wrap="square" rtlCol="0">
            <a:spAutoFit/>
          </a:bodyPr>
          <a:lstStyle/>
          <a:p>
            <a:r>
              <a:rPr lang="en-US" sz="4800" b="1" dirty="0">
                <a:solidFill>
                  <a:schemeClr val="bg1"/>
                </a:solidFill>
              </a:rPr>
              <a:t>Cotsakos College of Business</a:t>
            </a:r>
          </a:p>
        </p:txBody>
      </p:sp>
    </p:spTree>
    <p:extLst>
      <p:ext uri="{BB962C8B-B14F-4D97-AF65-F5344CB8AC3E}">
        <p14:creationId xmlns:p14="http://schemas.microsoft.com/office/powerpoint/2010/main" val="1456261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102108" y="0"/>
            <a:ext cx="11987784" cy="1323439"/>
          </a:xfrm>
          <a:prstGeom prst="rect">
            <a:avLst/>
          </a:prstGeom>
          <a:noFill/>
        </p:spPr>
        <p:txBody>
          <a:bodyPr wrap="square" rtlCol="0">
            <a:spAutoFit/>
          </a:bodyPr>
          <a:lstStyle/>
          <a:p>
            <a:pPr algn="ctr"/>
            <a:r>
              <a:rPr lang="en-US" sz="4000" dirty="0">
                <a:latin typeface="Arial Black" panose="020B0A04020102020204" pitchFamily="34" charset="0"/>
              </a:rPr>
              <a:t>Alternative Credentials and Certificates </a:t>
            </a:r>
          </a:p>
          <a:p>
            <a:pPr algn="ctr"/>
            <a:r>
              <a:rPr lang="en-US" sz="4000" dirty="0">
                <a:latin typeface="Arial Black" panose="020B0A04020102020204" pitchFamily="34" charset="0"/>
              </a:rPr>
              <a:t>Support for Adult Learners</a:t>
            </a:r>
          </a:p>
        </p:txBody>
      </p:sp>
      <p:sp>
        <p:nvSpPr>
          <p:cNvPr id="7" name="TextBox 6"/>
          <p:cNvSpPr txBox="1"/>
          <p:nvPr/>
        </p:nvSpPr>
        <p:spPr>
          <a:xfrm>
            <a:off x="537713" y="1665593"/>
            <a:ext cx="11317857" cy="3970318"/>
          </a:xfrm>
          <a:prstGeom prst="rect">
            <a:avLst/>
          </a:prstGeom>
          <a:noFill/>
        </p:spPr>
        <p:txBody>
          <a:bodyPr wrap="square" rtlCol="0">
            <a:spAutoFit/>
          </a:bodyPr>
          <a:lstStyle/>
          <a:p>
            <a:pPr>
              <a:spcAft>
                <a:spcPts val="1200"/>
              </a:spcAft>
            </a:pPr>
            <a:r>
              <a:rPr lang="en-US" sz="3200" b="1" dirty="0">
                <a:solidFill>
                  <a:schemeClr val="bg1"/>
                </a:solidFill>
              </a:rPr>
              <a:t>Certificate within first 60 Credits of degree programs</a:t>
            </a:r>
          </a:p>
          <a:p>
            <a:pPr marL="457200" indent="-457200">
              <a:spcAft>
                <a:spcPts val="1200"/>
              </a:spcAft>
              <a:buFont typeface="Arial" panose="020B0604020202020204" pitchFamily="34" charset="0"/>
              <a:buChar char="•"/>
            </a:pPr>
            <a:r>
              <a:rPr lang="en-US" sz="2800" dirty="0">
                <a:solidFill>
                  <a:schemeClr val="bg1"/>
                </a:solidFill>
              </a:rPr>
              <a:t>Beginning fall 2023most CCOB majors can complete at least one Industry Valued Certificate </a:t>
            </a:r>
            <a:r>
              <a:rPr lang="en-US" sz="2800" dirty="0" smtClean="0">
                <a:solidFill>
                  <a:schemeClr val="bg1"/>
                </a:solidFill>
              </a:rPr>
              <a:t>within </a:t>
            </a:r>
            <a:r>
              <a:rPr lang="en-US" sz="2800" dirty="0">
                <a:solidFill>
                  <a:schemeClr val="bg1"/>
                </a:solidFill>
              </a:rPr>
              <a:t>the first 60 credits of their degree program</a:t>
            </a:r>
          </a:p>
          <a:p>
            <a:r>
              <a:rPr lang="en-US" sz="2800" dirty="0">
                <a:solidFill>
                  <a:schemeClr val="bg1"/>
                </a:solidFill>
              </a:rPr>
              <a:t>	</a:t>
            </a:r>
            <a:endParaRPr lang="en-US" sz="2800" dirty="0" smtClean="0">
              <a:solidFill>
                <a:schemeClr val="bg1"/>
              </a:solidFill>
            </a:endParaRPr>
          </a:p>
          <a:p>
            <a:r>
              <a:rPr lang="en-US" sz="3200" b="1" dirty="0" smtClean="0">
                <a:solidFill>
                  <a:schemeClr val="bg1"/>
                </a:solidFill>
              </a:rPr>
              <a:t>Credit-for-Prior-Learning</a:t>
            </a:r>
            <a:endParaRPr lang="en-US" sz="3200" b="1" dirty="0">
              <a:solidFill>
                <a:schemeClr val="bg1"/>
              </a:solidFill>
            </a:endParaRPr>
          </a:p>
          <a:p>
            <a:pPr lvl="1" indent="-457200">
              <a:buFont typeface="Arial" panose="020B0604020202020204" pitchFamily="34" charset="0"/>
              <a:buChar char="•"/>
            </a:pPr>
            <a:r>
              <a:rPr lang="en-US" sz="2800" dirty="0">
                <a:solidFill>
                  <a:schemeClr val="bg1"/>
                </a:solidFill>
              </a:rPr>
              <a:t>All three </a:t>
            </a:r>
            <a:r>
              <a:rPr lang="en-US" sz="2800" dirty="0" smtClean="0">
                <a:solidFill>
                  <a:schemeClr val="bg1"/>
                </a:solidFill>
              </a:rPr>
              <a:t>CCOB departments </a:t>
            </a:r>
            <a:r>
              <a:rPr lang="en-US" sz="2800" dirty="0">
                <a:solidFill>
                  <a:schemeClr val="bg1"/>
                </a:solidFill>
              </a:rPr>
              <a:t>among the leaders at WP in </a:t>
            </a:r>
            <a:r>
              <a:rPr lang="en-US" sz="2800" dirty="0" smtClean="0">
                <a:solidFill>
                  <a:schemeClr val="bg1"/>
                </a:solidFill>
              </a:rPr>
              <a:t>evaluating and  </a:t>
            </a:r>
            <a:r>
              <a:rPr lang="en-US" sz="2800" dirty="0">
                <a:solidFill>
                  <a:schemeClr val="bg1"/>
                </a:solidFill>
              </a:rPr>
              <a:t>approving appropriate PL experiences for credit</a:t>
            </a:r>
          </a:p>
          <a:p>
            <a:pPr lvl="1"/>
            <a:endParaRPr lang="en-US" sz="2800" dirty="0"/>
          </a:p>
        </p:txBody>
      </p:sp>
      <p:sp>
        <p:nvSpPr>
          <p:cNvPr id="2" name="TextBox 1">
            <a:extLst>
              <a:ext uri="{FF2B5EF4-FFF2-40B4-BE49-F238E27FC236}">
                <a16:creationId xmlns:a16="http://schemas.microsoft.com/office/drawing/2014/main" id="{E09F260C-D149-9116-E0BB-57581DB00BF6}"/>
              </a:ext>
            </a:extLst>
          </p:cNvPr>
          <p:cNvSpPr txBox="1"/>
          <p:nvPr/>
        </p:nvSpPr>
        <p:spPr>
          <a:xfrm>
            <a:off x="336430" y="5831457"/>
            <a:ext cx="9066178" cy="830997"/>
          </a:xfrm>
          <a:prstGeom prst="rect">
            <a:avLst/>
          </a:prstGeom>
          <a:noFill/>
        </p:spPr>
        <p:txBody>
          <a:bodyPr wrap="square" rtlCol="0">
            <a:spAutoFit/>
          </a:bodyPr>
          <a:lstStyle/>
          <a:p>
            <a:r>
              <a:rPr lang="en-US" sz="4800" b="1" dirty="0">
                <a:solidFill>
                  <a:schemeClr val="bg1"/>
                </a:solidFill>
              </a:rPr>
              <a:t>Cotsakos College of Business</a:t>
            </a:r>
          </a:p>
        </p:txBody>
      </p:sp>
    </p:spTree>
    <p:extLst>
      <p:ext uri="{BB962C8B-B14F-4D97-AF65-F5344CB8AC3E}">
        <p14:creationId xmlns:p14="http://schemas.microsoft.com/office/powerpoint/2010/main" val="89711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56"/>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336430" y="287998"/>
            <a:ext cx="11757804" cy="830997"/>
          </a:xfrm>
          <a:prstGeom prst="rect">
            <a:avLst/>
          </a:prstGeom>
          <a:noFill/>
        </p:spPr>
        <p:txBody>
          <a:bodyPr wrap="square" rtlCol="0">
            <a:spAutoFit/>
          </a:bodyPr>
          <a:lstStyle/>
          <a:p>
            <a:pPr algn="ctr"/>
            <a:r>
              <a:rPr lang="en-US" sz="4800" dirty="0">
                <a:latin typeface="Arial Black" panose="020B0A04020102020204" pitchFamily="34" charset="0"/>
              </a:rPr>
              <a:t>Investing in Faculty </a:t>
            </a:r>
          </a:p>
        </p:txBody>
      </p:sp>
      <p:sp>
        <p:nvSpPr>
          <p:cNvPr id="7" name="TextBox 6"/>
          <p:cNvSpPr txBox="1"/>
          <p:nvPr/>
        </p:nvSpPr>
        <p:spPr>
          <a:xfrm>
            <a:off x="454231" y="1412549"/>
            <a:ext cx="11317857" cy="4647426"/>
          </a:xfrm>
          <a:prstGeom prst="rect">
            <a:avLst/>
          </a:prstGeom>
          <a:noFill/>
        </p:spPr>
        <p:txBody>
          <a:bodyPr wrap="square" rtlCol="0">
            <a:spAutoFit/>
          </a:bodyPr>
          <a:lstStyle/>
          <a:p>
            <a:pPr>
              <a:spcAft>
                <a:spcPts val="1200"/>
              </a:spcAft>
            </a:pPr>
            <a:r>
              <a:rPr lang="en-US" sz="3200" dirty="0">
                <a:solidFill>
                  <a:schemeClr val="bg1"/>
                </a:solidFill>
                <a:latin typeface="Arial Black" panose="020B0A04020102020204" pitchFamily="34" charset="0"/>
              </a:rPr>
              <a:t>Faculty Summer Research Forum </a:t>
            </a:r>
          </a:p>
          <a:p>
            <a:pPr marL="457200" indent="-457200">
              <a:spcAft>
                <a:spcPts val="900"/>
              </a:spcAft>
              <a:buFont typeface="Arial" panose="020B0604020202020204" pitchFamily="34" charset="0"/>
              <a:buChar char="•"/>
            </a:pPr>
            <a:r>
              <a:rPr lang="en-US" sz="2800" dirty="0">
                <a:solidFill>
                  <a:schemeClr val="bg1"/>
                </a:solidFill>
              </a:rPr>
              <a:t>Prioritized support for faculty research and scholarship through the Summer 2023 Faculty Research Forum </a:t>
            </a:r>
          </a:p>
          <a:p>
            <a:pPr marL="457200" indent="-457200">
              <a:spcAft>
                <a:spcPts val="900"/>
              </a:spcAft>
              <a:buFont typeface="Arial" panose="020B0604020202020204" pitchFamily="34" charset="0"/>
              <a:buChar char="•"/>
            </a:pPr>
            <a:r>
              <a:rPr lang="en-US" sz="2800" dirty="0">
                <a:solidFill>
                  <a:schemeClr val="bg1"/>
                </a:solidFill>
              </a:rPr>
              <a:t>11 projects  </a:t>
            </a:r>
            <a:r>
              <a:rPr lang="en-US" sz="2800" dirty="0" smtClean="0">
                <a:solidFill>
                  <a:schemeClr val="bg1"/>
                </a:solidFill>
              </a:rPr>
              <a:t>focused on applied </a:t>
            </a:r>
            <a:r>
              <a:rPr lang="en-US" sz="2800" dirty="0">
                <a:solidFill>
                  <a:schemeClr val="bg1"/>
                </a:solidFill>
              </a:rPr>
              <a:t>business research </a:t>
            </a:r>
            <a:r>
              <a:rPr lang="en-US" sz="2800" dirty="0" smtClean="0">
                <a:solidFill>
                  <a:schemeClr val="bg1"/>
                </a:solidFill>
              </a:rPr>
              <a:t>and/or </a:t>
            </a:r>
            <a:r>
              <a:rPr lang="en-US" sz="2800" dirty="0">
                <a:solidFill>
                  <a:schemeClr val="bg1"/>
                </a:solidFill>
              </a:rPr>
              <a:t>pedagogy </a:t>
            </a:r>
          </a:p>
          <a:p>
            <a:pPr marL="457200" indent="-457200">
              <a:spcAft>
                <a:spcPts val="900"/>
              </a:spcAft>
              <a:buFont typeface="Arial" panose="020B0604020202020204" pitchFamily="34" charset="0"/>
              <a:buChar char="•"/>
            </a:pPr>
            <a:r>
              <a:rPr lang="en-US" sz="2800" dirty="0">
                <a:solidFill>
                  <a:schemeClr val="bg1"/>
                </a:solidFill>
              </a:rPr>
              <a:t>16 unique CCOB faculty members from all three departments</a:t>
            </a:r>
          </a:p>
          <a:p>
            <a:pPr marL="457200" indent="-457200">
              <a:spcAft>
                <a:spcPts val="900"/>
              </a:spcAft>
              <a:buFont typeface="Arial" panose="020B0604020202020204" pitchFamily="34" charset="0"/>
              <a:buChar char="•"/>
            </a:pPr>
            <a:r>
              <a:rPr lang="en-US" sz="2800" dirty="0">
                <a:solidFill>
                  <a:schemeClr val="bg1"/>
                </a:solidFill>
              </a:rPr>
              <a:t>Over $32K </a:t>
            </a:r>
          </a:p>
          <a:p>
            <a:pPr marL="457200" indent="-457200">
              <a:buFont typeface="Arial" panose="020B0604020202020204" pitchFamily="34" charset="0"/>
              <a:buChar char="•"/>
            </a:pPr>
            <a:r>
              <a:rPr lang="en-US" sz="2800" dirty="0">
                <a:solidFill>
                  <a:schemeClr val="bg1"/>
                </a:solidFill>
              </a:rPr>
              <a:t>Consistent level of support and faculty participation over the past 4 years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2" name="TextBox 1">
            <a:extLst>
              <a:ext uri="{FF2B5EF4-FFF2-40B4-BE49-F238E27FC236}">
                <a16:creationId xmlns:a16="http://schemas.microsoft.com/office/drawing/2014/main" id="{E09F260C-D149-9116-E0BB-57581DB00BF6}"/>
              </a:ext>
            </a:extLst>
          </p:cNvPr>
          <p:cNvSpPr txBox="1"/>
          <p:nvPr/>
        </p:nvSpPr>
        <p:spPr>
          <a:xfrm>
            <a:off x="336430" y="5831457"/>
            <a:ext cx="9066178" cy="830997"/>
          </a:xfrm>
          <a:prstGeom prst="rect">
            <a:avLst/>
          </a:prstGeom>
          <a:noFill/>
        </p:spPr>
        <p:txBody>
          <a:bodyPr wrap="square" rtlCol="0">
            <a:spAutoFit/>
          </a:bodyPr>
          <a:lstStyle/>
          <a:p>
            <a:r>
              <a:rPr lang="en-US" sz="4800" b="1" dirty="0">
                <a:solidFill>
                  <a:schemeClr val="bg1"/>
                </a:solidFill>
              </a:rPr>
              <a:t>Cotsakos College of Business</a:t>
            </a:r>
          </a:p>
        </p:txBody>
      </p:sp>
    </p:spTree>
    <p:extLst>
      <p:ext uri="{BB962C8B-B14F-4D97-AF65-F5344CB8AC3E}">
        <p14:creationId xmlns:p14="http://schemas.microsoft.com/office/powerpoint/2010/main" val="2467964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1527243" y="1313234"/>
            <a:ext cx="9066178" cy="369332"/>
          </a:xfrm>
          <a:prstGeom prst="rect">
            <a:avLst/>
          </a:prstGeom>
          <a:noFill/>
        </p:spPr>
        <p:txBody>
          <a:bodyPr wrap="square" rtlCol="0">
            <a:spAutoFit/>
          </a:bodyPr>
          <a:lstStyle/>
          <a:p>
            <a:r>
              <a:rPr lang="en-US" dirty="0"/>
              <a:t>TEXT GOES HERE</a:t>
            </a:r>
          </a:p>
        </p:txBody>
      </p:sp>
      <p:sp>
        <p:nvSpPr>
          <p:cNvPr id="2" name="TextBox 1">
            <a:extLst>
              <a:ext uri="{FF2B5EF4-FFF2-40B4-BE49-F238E27FC236}">
                <a16:creationId xmlns:a16="http://schemas.microsoft.com/office/drawing/2014/main" id="{6D8FF4A9-D95A-EDFB-873C-51E393FF8F44}"/>
              </a:ext>
            </a:extLst>
          </p:cNvPr>
          <p:cNvSpPr txBox="1"/>
          <p:nvPr/>
        </p:nvSpPr>
        <p:spPr>
          <a:xfrm>
            <a:off x="221942" y="624870"/>
            <a:ext cx="11640034" cy="5893806"/>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C19E5F8E-30CD-8EDD-7968-62B1CA86EAF6}"/>
              </a:ext>
            </a:extLst>
          </p:cNvPr>
          <p:cNvSpPr txBox="1"/>
          <p:nvPr/>
        </p:nvSpPr>
        <p:spPr>
          <a:xfrm>
            <a:off x="898281" y="235386"/>
            <a:ext cx="10760419" cy="369332"/>
          </a:xfrm>
          <a:prstGeom prst="rect">
            <a:avLst/>
          </a:prstGeom>
          <a:noFill/>
        </p:spPr>
        <p:txBody>
          <a:bodyPr wrap="square" rtlCol="0">
            <a:spAutoFit/>
          </a:bodyPr>
          <a:lstStyle/>
          <a:p>
            <a:endParaRPr lang="en-US" dirty="0"/>
          </a:p>
        </p:txBody>
      </p:sp>
      <p:graphicFrame>
        <p:nvGraphicFramePr>
          <p:cNvPr id="4" name="Table 3">
            <a:extLst>
              <a:ext uri="{FF2B5EF4-FFF2-40B4-BE49-F238E27FC236}">
                <a16:creationId xmlns:a16="http://schemas.microsoft.com/office/drawing/2014/main" id="{FFD76594-6CBD-4682-0F4B-13319646020F}"/>
              </a:ext>
            </a:extLst>
          </p:cNvPr>
          <p:cNvGraphicFramePr>
            <a:graphicFrameLocks noGrp="1"/>
          </p:cNvGraphicFramePr>
          <p:nvPr/>
        </p:nvGraphicFramePr>
        <p:xfrm>
          <a:off x="635803" y="1280260"/>
          <a:ext cx="7833510" cy="1132841"/>
        </p:xfrm>
        <a:graphic>
          <a:graphicData uri="http://schemas.openxmlformats.org/drawingml/2006/table">
            <a:tbl>
              <a:tblPr firstRow="1" firstCol="1" bandRow="1">
                <a:tableStyleId>{793D81CF-94F2-401A-BA57-92F5A7B2D0C5}</a:tableStyleId>
              </a:tblPr>
              <a:tblGrid>
                <a:gridCol w="466256">
                  <a:extLst>
                    <a:ext uri="{9D8B030D-6E8A-4147-A177-3AD203B41FA5}">
                      <a16:colId xmlns:a16="http://schemas.microsoft.com/office/drawing/2014/main" val="4192993415"/>
                    </a:ext>
                  </a:extLst>
                </a:gridCol>
                <a:gridCol w="2292116">
                  <a:extLst>
                    <a:ext uri="{9D8B030D-6E8A-4147-A177-3AD203B41FA5}">
                      <a16:colId xmlns:a16="http://schemas.microsoft.com/office/drawing/2014/main" val="985626658"/>
                    </a:ext>
                  </a:extLst>
                </a:gridCol>
                <a:gridCol w="3091656">
                  <a:extLst>
                    <a:ext uri="{9D8B030D-6E8A-4147-A177-3AD203B41FA5}">
                      <a16:colId xmlns:a16="http://schemas.microsoft.com/office/drawing/2014/main" val="1427196146"/>
                    </a:ext>
                  </a:extLst>
                </a:gridCol>
                <a:gridCol w="1983482">
                  <a:extLst>
                    <a:ext uri="{9D8B030D-6E8A-4147-A177-3AD203B41FA5}">
                      <a16:colId xmlns:a16="http://schemas.microsoft.com/office/drawing/2014/main" val="3752336181"/>
                    </a:ext>
                  </a:extLst>
                </a:gridCol>
              </a:tblGrid>
              <a:tr h="664414">
                <a:tc>
                  <a:txBody>
                    <a:bodyPr/>
                    <a:lstStyle/>
                    <a:p>
                      <a:pPr marL="0" marR="0">
                        <a:lnSpc>
                          <a:spcPct val="107000"/>
                        </a:lnSpc>
                        <a:spcBef>
                          <a:spcPts val="0"/>
                        </a:spcBef>
                        <a:spcAft>
                          <a:spcPts val="0"/>
                        </a:spcAft>
                      </a:pPr>
                      <a:endParaRPr lang="en-US" sz="14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Current</a:t>
                      </a:r>
                      <a:r>
                        <a:rPr lang="en-US" sz="200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Enrollment</a:t>
                      </a:r>
                      <a:endPar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Last</a:t>
                      </a:r>
                      <a:r>
                        <a:rPr lang="en-US" sz="200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Year Enrolled</a:t>
                      </a:r>
                      <a:endPar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YOY Change</a:t>
                      </a:r>
                      <a:endPar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8802004"/>
                  </a:ext>
                </a:extLst>
              </a:tr>
              <a:tr h="468427">
                <a:tc>
                  <a:txBody>
                    <a:bodyPr/>
                    <a:lstStyle/>
                    <a:p>
                      <a:pPr marL="0" marR="0">
                        <a:lnSpc>
                          <a:spcPct val="107000"/>
                        </a:lnSpc>
                        <a:spcBef>
                          <a:spcPts val="0"/>
                        </a:spcBef>
                        <a:spcAft>
                          <a:spcPts val="0"/>
                        </a:spcAft>
                      </a:pPr>
                      <a:endParaRPr lang="en-US" sz="14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kern="1200" dirty="0">
                          <a:solidFill>
                            <a:schemeClr val="tx1"/>
                          </a:solidFill>
                          <a:effectLst/>
                          <a:latin typeface="+mn-lt"/>
                          <a:ea typeface="Calibri" panose="020F0502020204030204" pitchFamily="34" charset="0"/>
                          <a:cs typeface="Times New Roman" panose="02020603050405020304" pitchFamily="18" charset="0"/>
                        </a:rPr>
                        <a:t>3707</a:t>
                      </a:r>
                    </a:p>
                  </a:txBody>
                  <a:tcPr marL="68580" marR="68580" marT="0" marB="0" anchor="ctr"/>
                </a:tc>
                <a:tc>
                  <a:txBody>
                    <a:bodyPr/>
                    <a:lstStyle/>
                    <a:p>
                      <a:pPr marL="0" marR="0" algn="ctr">
                        <a:lnSpc>
                          <a:spcPct val="107000"/>
                        </a:lnSpc>
                        <a:spcBef>
                          <a:spcPts val="0"/>
                        </a:spcBef>
                        <a:spcAft>
                          <a:spcPts val="0"/>
                        </a:spcAft>
                      </a:pPr>
                      <a:r>
                        <a:rPr lang="en-US" sz="2000" b="1" dirty="0">
                          <a:ln>
                            <a:noFill/>
                          </a:ln>
                          <a:effectLst/>
                          <a:latin typeface="Calibri" panose="020F0502020204030204" pitchFamily="34" charset="0"/>
                          <a:ea typeface="Calibri" panose="020F0502020204030204" pitchFamily="34" charset="0"/>
                          <a:cs typeface="Times New Roman" panose="02020603050405020304" pitchFamily="18" charset="0"/>
                        </a:rPr>
                        <a:t>3532</a:t>
                      </a:r>
                    </a:p>
                  </a:txBody>
                  <a:tcPr marL="68580" marR="68580" marT="0" marB="0" anchor="ctr"/>
                </a:tc>
                <a:tc>
                  <a:txBody>
                    <a:bodyPr/>
                    <a:lstStyle/>
                    <a:p>
                      <a:pPr marL="0" marR="0" algn="ctr">
                        <a:lnSpc>
                          <a:spcPct val="107000"/>
                        </a:lnSpc>
                        <a:spcBef>
                          <a:spcPts val="0"/>
                        </a:spcBef>
                        <a:spcAft>
                          <a:spcPts val="0"/>
                        </a:spcAft>
                      </a:pPr>
                      <a:r>
                        <a:rPr lang="en-US" sz="2000" b="1"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+175</a:t>
                      </a:r>
                      <a:r>
                        <a:rPr lang="en-US" sz="2000" b="1" baseline="0"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or +5.0%</a:t>
                      </a:r>
                      <a:endParaRPr lang="en-US" sz="2000" b="1"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7000160"/>
                  </a:ext>
                </a:extLst>
              </a:tr>
            </a:tbl>
          </a:graphicData>
        </a:graphic>
      </p:graphicFrame>
      <p:sp>
        <p:nvSpPr>
          <p:cNvPr id="7" name="Rectangle 6">
            <a:extLst>
              <a:ext uri="{FF2B5EF4-FFF2-40B4-BE49-F238E27FC236}">
                <a16:creationId xmlns:a16="http://schemas.microsoft.com/office/drawing/2014/main" id="{EAECC48B-4F25-000D-97D1-40677DB7424F}"/>
              </a:ext>
            </a:extLst>
          </p:cNvPr>
          <p:cNvSpPr/>
          <p:nvPr/>
        </p:nvSpPr>
        <p:spPr>
          <a:xfrm>
            <a:off x="1837678" y="167200"/>
            <a:ext cx="8158578" cy="1015663"/>
          </a:xfrm>
          <a:prstGeom prst="rect">
            <a:avLst/>
          </a:prstGeom>
        </p:spPr>
        <p:txBody>
          <a:bodyPr wrap="square">
            <a:spAutoFit/>
          </a:bodyPr>
          <a:lstStyle/>
          <a:p>
            <a:pPr algn="ctr"/>
            <a:r>
              <a:rPr lang="en-US" sz="3600" b="1" dirty="0"/>
              <a:t>COLLEGE OF SCIENCE AND HEALTH</a:t>
            </a:r>
          </a:p>
          <a:p>
            <a:pPr algn="ctr"/>
            <a:r>
              <a:rPr lang="en-US" sz="2400" b="1" dirty="0"/>
              <a:t>Fall 2023 Re-Enrollment</a:t>
            </a:r>
          </a:p>
        </p:txBody>
      </p:sp>
      <p:sp>
        <p:nvSpPr>
          <p:cNvPr id="8" name="Title 6">
            <a:extLst>
              <a:ext uri="{FF2B5EF4-FFF2-40B4-BE49-F238E27FC236}">
                <a16:creationId xmlns:a16="http://schemas.microsoft.com/office/drawing/2014/main" id="{FA207B4F-4864-614D-557D-51B844834A6B}"/>
              </a:ext>
            </a:extLst>
          </p:cNvPr>
          <p:cNvSpPr txBox="1">
            <a:spLocks/>
          </p:cNvSpPr>
          <p:nvPr/>
        </p:nvSpPr>
        <p:spPr>
          <a:xfrm>
            <a:off x="8469313" y="1268780"/>
            <a:ext cx="3015548" cy="11443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000" b="1" dirty="0"/>
              <a:t>Fall 2023 Enrollment Based on Power BI data obtained on September 5, 2023.</a:t>
            </a:r>
          </a:p>
        </p:txBody>
      </p:sp>
      <p:graphicFrame>
        <p:nvGraphicFramePr>
          <p:cNvPr id="9" name="Table 8">
            <a:extLst>
              <a:ext uri="{FF2B5EF4-FFF2-40B4-BE49-F238E27FC236}">
                <a16:creationId xmlns:a16="http://schemas.microsoft.com/office/drawing/2014/main" id="{EDCDD1E8-DFF8-41D6-D960-C4AE1486B5E7}"/>
              </a:ext>
            </a:extLst>
          </p:cNvPr>
          <p:cNvGraphicFramePr>
            <a:graphicFrameLocks noGrp="1"/>
          </p:cNvGraphicFramePr>
          <p:nvPr/>
        </p:nvGraphicFramePr>
        <p:xfrm>
          <a:off x="682280" y="3457975"/>
          <a:ext cx="7740555" cy="1312230"/>
        </p:xfrm>
        <a:graphic>
          <a:graphicData uri="http://schemas.openxmlformats.org/drawingml/2006/table">
            <a:tbl>
              <a:tblPr firstRow="1" firstCol="1" bandRow="1">
                <a:tableStyleId>{793D81CF-94F2-401A-BA57-92F5A7B2D0C5}</a:tableStyleId>
              </a:tblPr>
              <a:tblGrid>
                <a:gridCol w="1735032">
                  <a:extLst>
                    <a:ext uri="{9D8B030D-6E8A-4147-A177-3AD203B41FA5}">
                      <a16:colId xmlns:a16="http://schemas.microsoft.com/office/drawing/2014/main" val="1541897832"/>
                    </a:ext>
                  </a:extLst>
                </a:gridCol>
                <a:gridCol w="3380081">
                  <a:extLst>
                    <a:ext uri="{9D8B030D-6E8A-4147-A177-3AD203B41FA5}">
                      <a16:colId xmlns:a16="http://schemas.microsoft.com/office/drawing/2014/main" val="941442879"/>
                    </a:ext>
                  </a:extLst>
                </a:gridCol>
                <a:gridCol w="2625442">
                  <a:extLst>
                    <a:ext uri="{9D8B030D-6E8A-4147-A177-3AD203B41FA5}">
                      <a16:colId xmlns:a16="http://schemas.microsoft.com/office/drawing/2014/main" val="649727115"/>
                    </a:ext>
                  </a:extLst>
                </a:gridCol>
              </a:tblGrid>
              <a:tr h="564426">
                <a:tc>
                  <a:txBody>
                    <a:bodyPr/>
                    <a:lstStyle/>
                    <a:p>
                      <a:pPr marL="0" marR="0" algn="ctr">
                        <a:lnSpc>
                          <a:spcPct val="107000"/>
                        </a:lnSpc>
                        <a:spcBef>
                          <a:spcPts val="0"/>
                        </a:spcBef>
                        <a:spcAft>
                          <a:spcPts val="0"/>
                        </a:spcAft>
                      </a:pPr>
                      <a:r>
                        <a:rPr lang="en-US" sz="2000" dirty="0">
                          <a:ln>
                            <a:noFill/>
                          </a:ln>
                          <a:effectLst/>
                        </a:rPr>
                        <a:t>COSH Majors</a:t>
                      </a:r>
                      <a:endPar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ln>
                            <a:noFill/>
                          </a:ln>
                          <a:solidFill>
                            <a:schemeClr val="lt1"/>
                          </a:solidFill>
                          <a:effectLst/>
                          <a:latin typeface="+mn-lt"/>
                          <a:ea typeface="+mn-ea"/>
                          <a:cs typeface="+mn-cs"/>
                        </a:rPr>
                        <a:t>Retained</a:t>
                      </a:r>
                      <a:endPar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ln>
                            <a:noFill/>
                          </a:ln>
                          <a:solidFill>
                            <a:schemeClr val="lt1"/>
                          </a:solidFill>
                          <a:effectLst/>
                          <a:latin typeface="+mn-lt"/>
                          <a:ea typeface="+mn-ea"/>
                          <a:cs typeface="+mn-cs"/>
                        </a:rPr>
                        <a:t>Retention</a:t>
                      </a:r>
                      <a:r>
                        <a:rPr lang="en-US" sz="2000" baseline="0" dirty="0">
                          <a:ln>
                            <a:noFill/>
                          </a:ln>
                          <a:solidFill>
                            <a:schemeClr val="lt1"/>
                          </a:solidFill>
                          <a:effectLst/>
                          <a:latin typeface="+mn-lt"/>
                          <a:ea typeface="+mn-ea"/>
                          <a:cs typeface="+mn-cs"/>
                        </a:rPr>
                        <a:t> Rate</a:t>
                      </a:r>
                      <a:endParaRPr lang="en-US" sz="200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3786241"/>
                  </a:ext>
                </a:extLst>
              </a:tr>
              <a:tr h="747804">
                <a:tc>
                  <a:txBody>
                    <a:bodyPr/>
                    <a:lstStyle/>
                    <a:p>
                      <a:pPr marL="0" marR="0" algn="ctr">
                        <a:lnSpc>
                          <a:spcPct val="107000"/>
                        </a:lnSpc>
                        <a:spcBef>
                          <a:spcPts val="0"/>
                        </a:spcBef>
                        <a:spcAft>
                          <a:spcPts val="0"/>
                        </a:spcAft>
                      </a:pPr>
                      <a:r>
                        <a:rPr lang="en-US" sz="2000" b="1" dirty="0">
                          <a:ln>
                            <a:noFill/>
                          </a:ln>
                          <a:effectLst/>
                          <a:latin typeface="Calibri" panose="020F0502020204030204" pitchFamily="34" charset="0"/>
                          <a:ea typeface="Calibri" panose="020F0502020204030204" pitchFamily="34" charset="0"/>
                          <a:cs typeface="Times New Roman" panose="02020603050405020304" pitchFamily="18" charset="0"/>
                        </a:rPr>
                        <a:t>286</a:t>
                      </a:r>
                    </a:p>
                  </a:txBody>
                  <a:tcPr marL="68580" marR="68580" marT="0" marB="0" anchor="ctr"/>
                </a:tc>
                <a:tc>
                  <a:txBody>
                    <a:bodyPr/>
                    <a:lstStyle/>
                    <a:p>
                      <a:pPr marL="0" marR="0" algn="ctr">
                        <a:lnSpc>
                          <a:spcPct val="107000"/>
                        </a:lnSpc>
                        <a:spcBef>
                          <a:spcPts val="0"/>
                        </a:spcBef>
                        <a:spcAft>
                          <a:spcPts val="0"/>
                        </a:spcAft>
                      </a:pPr>
                      <a:r>
                        <a:rPr lang="en-US" sz="2000" b="1" dirty="0">
                          <a:ln>
                            <a:noFill/>
                          </a:ln>
                          <a:effectLst/>
                          <a:latin typeface="Calibri" panose="020F0502020204030204" pitchFamily="34" charset="0"/>
                          <a:ea typeface="Calibri" panose="020F0502020204030204" pitchFamily="34" charset="0"/>
                          <a:cs typeface="Times New Roman" panose="02020603050405020304" pitchFamily="18" charset="0"/>
                        </a:rPr>
                        <a:t>211</a:t>
                      </a:r>
                    </a:p>
                  </a:txBody>
                  <a:tcPr marL="68580" marR="68580" marT="0" marB="0" anchor="ctr"/>
                </a:tc>
                <a:tc>
                  <a:txBody>
                    <a:bodyPr/>
                    <a:lstStyle/>
                    <a:p>
                      <a:pPr marL="0" marR="0" algn="ctr">
                        <a:lnSpc>
                          <a:spcPct val="107000"/>
                        </a:lnSpc>
                        <a:spcBef>
                          <a:spcPts val="0"/>
                        </a:spcBef>
                        <a:spcAft>
                          <a:spcPts val="0"/>
                        </a:spcAft>
                      </a:pPr>
                      <a:r>
                        <a:rPr lang="en-US" sz="2000" b="1"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73.8%</a:t>
                      </a:r>
                    </a:p>
                  </a:txBody>
                  <a:tcPr marL="68580" marR="68580" marT="0" marB="0" anchor="ctr"/>
                </a:tc>
                <a:extLst>
                  <a:ext uri="{0D108BD9-81ED-4DB2-BD59-A6C34878D82A}">
                    <a16:rowId xmlns:a16="http://schemas.microsoft.com/office/drawing/2014/main" val="1008621037"/>
                  </a:ext>
                </a:extLst>
              </a:tr>
            </a:tbl>
          </a:graphicData>
        </a:graphic>
      </p:graphicFrame>
      <p:sp>
        <p:nvSpPr>
          <p:cNvPr id="10" name="Rectangle 9">
            <a:extLst>
              <a:ext uri="{FF2B5EF4-FFF2-40B4-BE49-F238E27FC236}">
                <a16:creationId xmlns:a16="http://schemas.microsoft.com/office/drawing/2014/main" id="{6B86BFA0-BAA8-2A8C-EA4F-F49880B7E1FD}"/>
              </a:ext>
            </a:extLst>
          </p:cNvPr>
          <p:cNvSpPr/>
          <p:nvPr/>
        </p:nvSpPr>
        <p:spPr>
          <a:xfrm>
            <a:off x="635803" y="2876443"/>
            <a:ext cx="6595176" cy="461665"/>
          </a:xfrm>
          <a:prstGeom prst="rect">
            <a:avLst/>
          </a:prstGeom>
        </p:spPr>
        <p:txBody>
          <a:bodyPr wrap="square">
            <a:spAutoFit/>
          </a:bodyPr>
          <a:lstStyle/>
          <a:p>
            <a:r>
              <a:rPr lang="en-US" sz="2400" b="1" dirty="0"/>
              <a:t>COSH First Year Fulltime Freshmen Retention</a:t>
            </a:r>
            <a:endParaRPr lang="en-US" sz="2400" dirty="0"/>
          </a:p>
        </p:txBody>
      </p:sp>
      <p:sp>
        <p:nvSpPr>
          <p:cNvPr id="11" name="Title 6">
            <a:extLst>
              <a:ext uri="{FF2B5EF4-FFF2-40B4-BE49-F238E27FC236}">
                <a16:creationId xmlns:a16="http://schemas.microsoft.com/office/drawing/2014/main" id="{41B4D4FC-7C01-9D54-3A79-F02E417D46E4}"/>
              </a:ext>
            </a:extLst>
          </p:cNvPr>
          <p:cNvSpPr txBox="1">
            <a:spLocks/>
          </p:cNvSpPr>
          <p:nvPr/>
        </p:nvSpPr>
        <p:spPr>
          <a:xfrm>
            <a:off x="8422835" y="3350253"/>
            <a:ext cx="2973387" cy="143942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85750" indent="-285750">
              <a:buFont typeface="Wingdings" panose="05000000000000000000" pitchFamily="2" charset="2"/>
              <a:buChar char="Ø"/>
            </a:pPr>
            <a:r>
              <a:rPr lang="en-US" sz="2000" b="1" dirty="0">
                <a:solidFill>
                  <a:schemeClr val="tx1"/>
                </a:solidFill>
              </a:rPr>
              <a:t>The FYFTF retention rate for COSH is 1.4% more than the overall FYFTF Retention rate at the university level.</a:t>
            </a:r>
          </a:p>
        </p:txBody>
      </p:sp>
      <p:sp>
        <p:nvSpPr>
          <p:cNvPr id="12" name="Title 6">
            <a:extLst>
              <a:ext uri="{FF2B5EF4-FFF2-40B4-BE49-F238E27FC236}">
                <a16:creationId xmlns:a16="http://schemas.microsoft.com/office/drawing/2014/main" id="{C542B79D-5B10-E80E-981D-4F9A666DFC80}"/>
              </a:ext>
            </a:extLst>
          </p:cNvPr>
          <p:cNvSpPr txBox="1">
            <a:spLocks/>
          </p:cNvSpPr>
          <p:nvPr/>
        </p:nvSpPr>
        <p:spPr>
          <a:xfrm>
            <a:off x="330024" y="4568346"/>
            <a:ext cx="9529129" cy="115848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85750" indent="-285750">
              <a:buFont typeface="Wingdings" panose="05000000000000000000" pitchFamily="2" charset="2"/>
              <a:buChar char="Ø"/>
            </a:pPr>
            <a:r>
              <a:rPr lang="en-US" sz="2000" b="1" dirty="0">
                <a:solidFill>
                  <a:schemeClr val="tx1"/>
                </a:solidFill>
              </a:rPr>
              <a:t>Supplemental Instruction is mandatory in entry-level biology, chemistry, computer science, and mathematics courses required for STEM students. Data collected on SI and Peer Mentoring from these courses shows better student engagement and pass rates.</a:t>
            </a:r>
          </a:p>
        </p:txBody>
      </p:sp>
    </p:spTree>
    <p:extLst>
      <p:ext uri="{BB962C8B-B14F-4D97-AF65-F5344CB8AC3E}">
        <p14:creationId xmlns:p14="http://schemas.microsoft.com/office/powerpoint/2010/main" val="1928187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A184F2-B839-F242-A828-F6B2EB9F6D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7920"/>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rotWithShape="1">
          <a:blip r:embed="rId3"/>
          <a:srcRect t="18153" r="-2" b="-2"/>
          <a:stretch/>
        </p:blipFill>
        <p:spPr>
          <a:xfrm>
            <a:off x="4170785" y="3493008"/>
            <a:ext cx="8021216"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6" name="TextBox 5">
            <a:extLst>
              <a:ext uri="{FF2B5EF4-FFF2-40B4-BE49-F238E27FC236}">
                <a16:creationId xmlns:a16="http://schemas.microsoft.com/office/drawing/2014/main" id="{5E40044F-298D-8505-9B25-7C4133D48804}"/>
              </a:ext>
            </a:extLst>
          </p:cNvPr>
          <p:cNvSpPr txBox="1"/>
          <p:nvPr/>
        </p:nvSpPr>
        <p:spPr>
          <a:xfrm>
            <a:off x="438912" y="1524659"/>
            <a:ext cx="5019074" cy="27740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kern="1200" dirty="0">
                <a:solidFill>
                  <a:schemeClr val="tx1"/>
                </a:solidFill>
                <a:latin typeface="+mj-lt"/>
                <a:ea typeface="+mj-ea"/>
                <a:cs typeface="+mj-cs"/>
              </a:rPr>
              <a:t>NURSING POWER</a:t>
            </a:r>
          </a:p>
          <a:p>
            <a:pPr>
              <a:lnSpc>
                <a:spcPct val="90000"/>
              </a:lnSpc>
              <a:spcBef>
                <a:spcPct val="0"/>
              </a:spcBef>
              <a:spcAft>
                <a:spcPts val="600"/>
              </a:spcAft>
            </a:pPr>
            <a:r>
              <a:rPr lang="en-US" sz="5400" b="1" kern="1200" dirty="0">
                <a:solidFill>
                  <a:schemeClr val="tx1"/>
                </a:solidFill>
                <a:latin typeface="+mj-lt"/>
                <a:ea typeface="+mj-ea"/>
                <a:cs typeface="+mj-cs"/>
              </a:rPr>
              <a:t>School of Nursing</a:t>
            </a:r>
          </a:p>
        </p:txBody>
      </p:sp>
      <p:sp>
        <p:nvSpPr>
          <p:cNvPr id="3" name="TextBox 2">
            <a:extLst>
              <a:ext uri="{FF2B5EF4-FFF2-40B4-BE49-F238E27FC236}">
                <a16:creationId xmlns:a16="http://schemas.microsoft.com/office/drawing/2014/main" id="{6DE15C01-0B32-B7BC-28B4-3C895E90685D}"/>
              </a:ext>
            </a:extLst>
          </p:cNvPr>
          <p:cNvSpPr txBox="1"/>
          <p:nvPr/>
        </p:nvSpPr>
        <p:spPr>
          <a:xfrm>
            <a:off x="6793348" y="3582955"/>
            <a:ext cx="4909554" cy="2923877"/>
          </a:xfrm>
          <a:prstGeom prst="rect">
            <a:avLst/>
          </a:prstGeom>
          <a:noFill/>
        </p:spPr>
        <p:txBody>
          <a:bodyPr wrap="square" rtlCol="0">
            <a:spAutoFit/>
          </a:bodyPr>
          <a:lstStyle/>
          <a:p>
            <a:r>
              <a:rPr lang="en-US" sz="2400" b="1" u="sng" dirty="0"/>
              <a:t>Challenges &amp; Opportunities</a:t>
            </a:r>
          </a:p>
          <a:p>
            <a:pPr marL="342900" indent="-342900">
              <a:buFont typeface="Wingdings" panose="05000000000000000000" pitchFamily="2" charset="2"/>
              <a:buChar char="Ø"/>
            </a:pPr>
            <a:r>
              <a:rPr lang="en-US" sz="2000" dirty="0"/>
              <a:t>Achieve and Sustain high NCLEX pass rates</a:t>
            </a:r>
          </a:p>
          <a:p>
            <a:pPr marL="342900" indent="-342900">
              <a:buFont typeface="Wingdings" panose="05000000000000000000" pitchFamily="2" charset="2"/>
              <a:buChar char="Ø"/>
            </a:pPr>
            <a:r>
              <a:rPr lang="en-US" sz="2000" dirty="0"/>
              <a:t>Automation of several processes</a:t>
            </a:r>
          </a:p>
          <a:p>
            <a:pPr marL="342900" indent="-342900">
              <a:buFont typeface="Wingdings" panose="05000000000000000000" pitchFamily="2" charset="2"/>
              <a:buChar char="Ø"/>
            </a:pPr>
            <a:r>
              <a:rPr lang="en-US" sz="2000" dirty="0"/>
              <a:t>Partnerships with Health Care Industries</a:t>
            </a:r>
          </a:p>
          <a:p>
            <a:pPr marL="342900" indent="-342900">
              <a:buFont typeface="Wingdings" panose="05000000000000000000" pitchFamily="2" charset="2"/>
              <a:buChar char="Ø"/>
            </a:pPr>
            <a:r>
              <a:rPr lang="en-US" sz="2000" dirty="0"/>
              <a:t>Received </a:t>
            </a:r>
            <a:r>
              <a:rPr lang="en-US" sz="2000" b="1" dirty="0"/>
              <a:t>$1.25M </a:t>
            </a:r>
            <a:r>
              <a:rPr lang="en-US" sz="2000" dirty="0"/>
              <a:t>Community Earmark Scholarship Program (CESP) – Congressionally Directed Awards for our Nursing Program</a:t>
            </a:r>
          </a:p>
          <a:p>
            <a:endParaRPr lang="en-US" sz="2000" dirty="0"/>
          </a:p>
        </p:txBody>
      </p:sp>
    </p:spTree>
    <p:extLst>
      <p:ext uri="{BB962C8B-B14F-4D97-AF65-F5344CB8AC3E}">
        <p14:creationId xmlns:p14="http://schemas.microsoft.com/office/powerpoint/2010/main" val="2559975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images of people">
            <a:extLst>
              <a:ext uri="{FF2B5EF4-FFF2-40B4-BE49-F238E27FC236}">
                <a16:creationId xmlns:a16="http://schemas.microsoft.com/office/drawing/2014/main" id="{9EF706AE-42B7-8624-8630-EC4151F036CB}"/>
              </a:ext>
            </a:extLst>
          </p:cNvPr>
          <p:cNvPicPr>
            <a:picLocks noChangeAspect="1"/>
          </p:cNvPicPr>
          <p:nvPr/>
        </p:nvPicPr>
        <p:blipFill>
          <a:blip r:embed="rId2"/>
          <a:stretch>
            <a:fillRect/>
          </a:stretch>
        </p:blipFill>
        <p:spPr>
          <a:xfrm>
            <a:off x="1137476" y="643467"/>
            <a:ext cx="4303647" cy="5571066"/>
          </a:xfrm>
          <a:prstGeom prst="rect">
            <a:avLst/>
          </a:prstGeom>
        </p:spPr>
      </p:pic>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3"/>
          <a:stretch>
            <a:fillRect/>
          </a:stretch>
        </p:blipFill>
        <p:spPr>
          <a:xfrm>
            <a:off x="6256865" y="643467"/>
            <a:ext cx="5530872" cy="5571066"/>
          </a:xfrm>
          <a:prstGeom prst="rect">
            <a:avLst/>
          </a:prstGeom>
        </p:spPr>
      </p:pic>
      <p:sp>
        <p:nvSpPr>
          <p:cNvPr id="4" name="TextBox 3">
            <a:extLst>
              <a:ext uri="{FF2B5EF4-FFF2-40B4-BE49-F238E27FC236}">
                <a16:creationId xmlns:a16="http://schemas.microsoft.com/office/drawing/2014/main" id="{E6927F11-3B94-CD0B-2F30-BDD2FE3B7AE0}"/>
              </a:ext>
            </a:extLst>
          </p:cNvPr>
          <p:cNvSpPr txBox="1"/>
          <p:nvPr/>
        </p:nvSpPr>
        <p:spPr>
          <a:xfrm>
            <a:off x="6923593" y="743230"/>
            <a:ext cx="4411515" cy="4524315"/>
          </a:xfrm>
          <a:prstGeom prst="rect">
            <a:avLst/>
          </a:prstGeom>
          <a:noFill/>
        </p:spPr>
        <p:txBody>
          <a:bodyPr wrap="square" rtlCol="0">
            <a:spAutoFit/>
          </a:bodyPr>
          <a:lstStyle/>
          <a:p>
            <a:pPr marL="0" marR="0">
              <a:spcBef>
                <a:spcPts val="0"/>
              </a:spcBef>
              <a:spcAft>
                <a:spcPts val="0"/>
              </a:spcAft>
            </a:pPr>
            <a:r>
              <a:rPr lang="en-US" dirty="0">
                <a:latin typeface="Calibri" panose="020F0502020204030204" pitchFamily="34" charset="0"/>
                <a:ea typeface="Calibri" panose="020F0502020204030204" pitchFamily="34" charset="0"/>
              </a:rPr>
              <a:t>T</a:t>
            </a:r>
            <a:r>
              <a:rPr lang="en-US" sz="1800" dirty="0">
                <a:effectLst/>
                <a:latin typeface="Calibri" panose="020F0502020204030204" pitchFamily="34" charset="0"/>
                <a:ea typeface="Calibri" panose="020F0502020204030204" pitchFamily="34" charset="0"/>
              </a:rPr>
              <a:t>he </a:t>
            </a:r>
            <a:r>
              <a:rPr lang="en-US" sz="1800" b="1" dirty="0">
                <a:effectLst/>
                <a:latin typeface="Calibri" panose="020F0502020204030204" pitchFamily="34" charset="0"/>
                <a:ea typeface="Calibri" panose="020F0502020204030204" pitchFamily="34" charset="0"/>
              </a:rPr>
              <a:t>CoSH  Advisory Council </a:t>
            </a:r>
            <a:r>
              <a:rPr lang="en-US" sz="1800" dirty="0">
                <a:effectLst/>
                <a:latin typeface="Calibri" panose="020F0502020204030204" pitchFamily="34" charset="0"/>
                <a:ea typeface="Calibri" panose="020F0502020204030204" pitchFamily="34" charset="0"/>
              </a:rPr>
              <a:t>has agreed to focus on </a:t>
            </a:r>
            <a:r>
              <a:rPr lang="en-US" sz="1800" b="1" dirty="0">
                <a:effectLst/>
                <a:latin typeface="Calibri" panose="020F0502020204030204" pitchFamily="34" charset="0"/>
                <a:ea typeface="Calibri" panose="020F0502020204030204" pitchFamily="34" charset="0"/>
              </a:rPr>
              <a:t>FOUR</a:t>
            </a:r>
            <a:r>
              <a:rPr lang="en-US" sz="1800" dirty="0">
                <a:effectLst/>
                <a:latin typeface="Calibri" panose="020F0502020204030204" pitchFamily="34" charset="0"/>
                <a:ea typeface="Calibri" panose="020F0502020204030204" pitchFamily="34" charset="0"/>
              </a:rPr>
              <a:t> target industries: </a:t>
            </a:r>
            <a:r>
              <a:rPr lang="en-US" sz="1800" b="1" dirty="0">
                <a:effectLst/>
                <a:latin typeface="Calibri" panose="020F0502020204030204" pitchFamily="34" charset="0"/>
                <a:ea typeface="Calibri" panose="020F0502020204030204" pitchFamily="34" charset="0"/>
              </a:rPr>
              <a:t>Pharmaceutical, Healthcare, Technology/Cyber Security and Sustainability/Green Jobs</a:t>
            </a:r>
            <a:r>
              <a:rPr lang="en-US" sz="1800" dirty="0">
                <a:effectLst/>
                <a:latin typeface="Calibri" panose="020F0502020204030204" pitchFamily="34" charset="0"/>
                <a:ea typeface="Calibri" panose="020F0502020204030204" pitchFamily="34" charset="0"/>
              </a:rPr>
              <a:t>.  The goal is to engage alumni, friends, strategic corporate partners in each industry to join our network for excellence.  Those in the network would be inclined to support </a:t>
            </a:r>
            <a:r>
              <a:rPr lang="en-US" sz="1800" b="1" dirty="0">
                <a:effectLst/>
                <a:latin typeface="Calibri" panose="020F0502020204030204" pitchFamily="34" charset="0"/>
                <a:ea typeface="Calibri" panose="020F0502020204030204" pitchFamily="34" charset="0"/>
              </a:rPr>
              <a:t>student success</a:t>
            </a:r>
            <a:r>
              <a:rPr lang="en-US" sz="1800" dirty="0">
                <a:effectLst/>
                <a:latin typeface="Calibri" panose="020F0502020204030204" pitchFamily="34" charset="0"/>
                <a:ea typeface="Calibri" panose="020F0502020204030204" pitchFamily="34" charset="0"/>
              </a:rPr>
              <a:t> and </a:t>
            </a:r>
            <a:r>
              <a:rPr lang="en-US" sz="1800" b="1" dirty="0">
                <a:effectLst/>
                <a:latin typeface="Calibri" panose="020F0502020204030204" pitchFamily="34" charset="0"/>
                <a:ea typeface="Calibri" panose="020F0502020204030204" pitchFamily="34" charset="0"/>
              </a:rPr>
              <a:t>career readiness</a:t>
            </a:r>
            <a:r>
              <a:rPr lang="en-US" sz="1800" dirty="0">
                <a:effectLst/>
                <a:latin typeface="Calibri" panose="020F0502020204030204" pitchFamily="34" charset="0"/>
                <a:ea typeface="Calibri" panose="020F0502020204030204" pitchFamily="34" charset="0"/>
              </a:rPr>
              <a:t> with their time, talent, or treasure. Since we hosted a successful healthcare panel last semester, this fall we will focus on the pharmaceutical industry and in April 2024 on the Technology/Cyber Security or Sustainability/Green Jobs Industries. </a:t>
            </a:r>
          </a:p>
        </p:txBody>
      </p:sp>
    </p:spTree>
    <p:extLst>
      <p:ext uri="{BB962C8B-B14F-4D97-AF65-F5344CB8AC3E}">
        <p14:creationId xmlns:p14="http://schemas.microsoft.com/office/powerpoint/2010/main" val="227347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40044F-298D-8505-9B25-7C4133D48804}"/>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6600" b="1" dirty="0">
              <a:latin typeface="+mj-lt"/>
              <a:ea typeface="+mj-ea"/>
              <a:cs typeface="+mj-cs"/>
            </a:endParaRPr>
          </a:p>
        </p:txBody>
      </p:sp>
      <p:pic>
        <p:nvPicPr>
          <p:cNvPr id="2" name="Picture 1" descr="A colourful light bulb with business icons">
            <a:extLst>
              <a:ext uri="{FF2B5EF4-FFF2-40B4-BE49-F238E27FC236}">
                <a16:creationId xmlns:a16="http://schemas.microsoft.com/office/drawing/2014/main" id="{33F1B46B-F262-1F5A-2502-162A617AC9A2}"/>
              </a:ext>
            </a:extLst>
          </p:cNvPr>
          <p:cNvPicPr>
            <a:picLocks noChangeAspect="1"/>
          </p:cNvPicPr>
          <p:nvPr/>
        </p:nvPicPr>
        <p:blipFill rotWithShape="1">
          <a:blip r:embed="rId2"/>
          <a:srcRect t="2117" r="-2" b="2115"/>
          <a:stretch/>
        </p:blipFill>
        <p:spPr>
          <a:xfrm>
            <a:off x="437819" y="2642616"/>
            <a:ext cx="5378857" cy="3605784"/>
          </a:xfrm>
          <a:prstGeom prst="rect">
            <a:avLst/>
          </a:prstGeom>
        </p:spPr>
      </p:pic>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rotWithShape="1">
          <a:blip r:embed="rId3"/>
          <a:srcRect l="16091" r="-3" b="-3"/>
          <a:stretch/>
        </p:blipFill>
        <p:spPr>
          <a:xfrm>
            <a:off x="6313396" y="2642616"/>
            <a:ext cx="5378835" cy="3605784"/>
          </a:xfrm>
          <a:prstGeom prst="rect">
            <a:avLst/>
          </a:prstGeom>
        </p:spPr>
      </p:pic>
      <p:sp>
        <p:nvSpPr>
          <p:cNvPr id="3" name="TextBox 2">
            <a:extLst>
              <a:ext uri="{FF2B5EF4-FFF2-40B4-BE49-F238E27FC236}">
                <a16:creationId xmlns:a16="http://schemas.microsoft.com/office/drawing/2014/main" id="{79D63DF0-CDBC-186B-9CBC-34931FCCC3CC}"/>
              </a:ext>
            </a:extLst>
          </p:cNvPr>
          <p:cNvSpPr txBox="1"/>
          <p:nvPr/>
        </p:nvSpPr>
        <p:spPr>
          <a:xfrm>
            <a:off x="6730417" y="2867025"/>
            <a:ext cx="4409037" cy="3139321"/>
          </a:xfrm>
          <a:prstGeom prst="rect">
            <a:avLst/>
          </a:prstGeom>
          <a:noFill/>
        </p:spPr>
        <p:txBody>
          <a:bodyPr wrap="square" rtlCol="0">
            <a:spAutoFit/>
          </a:bodyPr>
          <a:lstStyle/>
          <a:p>
            <a:pPr marL="285750" indent="-285750">
              <a:buFont typeface="Wingdings" panose="05000000000000000000" pitchFamily="2" charset="2"/>
              <a:buChar char="v"/>
            </a:pPr>
            <a:r>
              <a:rPr lang="en-US" sz="1800" b="1" dirty="0"/>
              <a:t>Creating an Inclusive and Supportive Online Learning Environment: </a:t>
            </a:r>
            <a:r>
              <a:rPr lang="en-US" sz="1800" b="1" u="sng" dirty="0"/>
              <a:t>15</a:t>
            </a:r>
            <a:r>
              <a:rPr lang="en-US" sz="1800" dirty="0"/>
              <a:t> COSH faculty members benefitted from the </a:t>
            </a:r>
            <a:r>
              <a:rPr lang="en-US" dirty="0"/>
              <a:t>professional development opportunity in Spring 2022.</a:t>
            </a:r>
          </a:p>
          <a:p>
            <a:pPr marL="285750" indent="-285750">
              <a:buFont typeface="Wingdings" panose="05000000000000000000" pitchFamily="2" charset="2"/>
              <a:buChar char="v"/>
            </a:pPr>
            <a:r>
              <a:rPr lang="en-US" sz="1800" b="1" dirty="0"/>
              <a:t>Inspiring Inquiry and Preparing Lifelong Learners. </a:t>
            </a:r>
            <a:r>
              <a:rPr lang="en-US" sz="1800" b="1" u="sng" dirty="0"/>
              <a:t>9</a:t>
            </a:r>
            <a:r>
              <a:rPr lang="en-US" dirty="0">
                <a:solidFill>
                  <a:schemeClr val="tx1">
                    <a:lumMod val="75000"/>
                    <a:lumOff val="25000"/>
                  </a:schemeClr>
                </a:solidFill>
              </a:rPr>
              <a:t> </a:t>
            </a:r>
            <a:r>
              <a:rPr lang="en-US" dirty="0"/>
              <a:t>COSH faculty members </a:t>
            </a:r>
            <a:r>
              <a:rPr lang="en-US" sz="1800" dirty="0"/>
              <a:t>benefitted from the </a:t>
            </a:r>
            <a:r>
              <a:rPr lang="en-US" dirty="0"/>
              <a:t>professional development opportunity on Promoting Active Learning in Spring 2023.</a:t>
            </a:r>
          </a:p>
          <a:p>
            <a:endParaRPr lang="en-US" dirty="0"/>
          </a:p>
        </p:txBody>
      </p:sp>
      <p:pic>
        <p:nvPicPr>
          <p:cNvPr id="7" name="Picture 6" descr="Blue letters on a black background&#10;&#10;Description automatically generated">
            <a:extLst>
              <a:ext uri="{FF2B5EF4-FFF2-40B4-BE49-F238E27FC236}">
                <a16:creationId xmlns:a16="http://schemas.microsoft.com/office/drawing/2014/main" id="{81962010-93C4-6D57-8055-F329C8331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169" y="593410"/>
            <a:ext cx="9592182" cy="1368614"/>
          </a:xfrm>
          <a:prstGeom prst="rect">
            <a:avLst/>
          </a:prstGeom>
          <a:noFill/>
        </p:spPr>
      </p:pic>
    </p:spTree>
    <p:extLst>
      <p:ext uri="{BB962C8B-B14F-4D97-AF65-F5344CB8AC3E}">
        <p14:creationId xmlns:p14="http://schemas.microsoft.com/office/powerpoint/2010/main" val="30391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94F07D6D-386C-1440-A9EE-D55F1F9767A7}"/>
              </a:ext>
            </a:extLst>
          </p:cNvPr>
          <p:cNvPicPr>
            <a:picLocks noChangeAspect="1"/>
          </p:cNvPicPr>
          <p:nvPr/>
        </p:nvPicPr>
        <p:blipFill>
          <a:blip r:embed="rId3"/>
          <a:stretch>
            <a:fillRect/>
          </a:stretch>
        </p:blipFill>
        <p:spPr>
          <a:xfrm>
            <a:off x="1080655" y="533226"/>
            <a:ext cx="3086100" cy="1574800"/>
          </a:xfrm>
          <a:prstGeom prst="rect">
            <a:avLst/>
          </a:prstGeom>
        </p:spPr>
      </p:pic>
      <p:sp>
        <p:nvSpPr>
          <p:cNvPr id="9" name="Content Placeholder 8">
            <a:extLst>
              <a:ext uri="{FF2B5EF4-FFF2-40B4-BE49-F238E27FC236}">
                <a16:creationId xmlns:a16="http://schemas.microsoft.com/office/drawing/2014/main" id="{59A7D339-B1EA-F44C-AFA4-B9C603298F77}"/>
              </a:ext>
            </a:extLst>
          </p:cNvPr>
          <p:cNvSpPr>
            <a:spLocks noGrp="1"/>
          </p:cNvSpPr>
          <p:nvPr>
            <p:ph idx="1"/>
          </p:nvPr>
        </p:nvSpPr>
        <p:spPr>
          <a:xfrm>
            <a:off x="5625919" y="367292"/>
            <a:ext cx="5485426" cy="4578781"/>
          </a:xfrm>
        </p:spPr>
        <p:txBody>
          <a:bodyPr>
            <a:normAutofit fontScale="70000" lnSpcReduction="20000"/>
          </a:bodyPr>
          <a:lstStyle/>
          <a:p>
            <a:pPr marL="596900" indent="-457200">
              <a:buFont typeface="Wingdings" pitchFamily="2" charset="2"/>
              <a:buChar char="v"/>
            </a:pPr>
            <a:r>
              <a:rPr lang="fr-FR" altLang="en-US" sz="3200" b="1" dirty="0">
                <a:solidFill>
                  <a:schemeClr val="bg1"/>
                </a:solidFill>
                <a:latin typeface="Calibri" panose="020F0502020204030204" pitchFamily="34" charset="0"/>
                <a:ea typeface="AppleGothic" pitchFamily="2" charset="-127"/>
                <a:cs typeface="Calibri" panose="020F0502020204030204" pitchFamily="34" charset="0"/>
              </a:rPr>
              <a:t>Attrition</a:t>
            </a:r>
          </a:p>
          <a:p>
            <a:pPr marL="1054100" lvl="1" indent="-457200">
              <a:buFont typeface="Wingdings" pitchFamily="2" charset="2"/>
              <a:buChar char="v"/>
            </a:pPr>
            <a:r>
              <a:rPr lang="fr-FR" altLang="en-US" b="1" dirty="0">
                <a:solidFill>
                  <a:schemeClr val="bg1"/>
                </a:solidFill>
                <a:latin typeface="Calibri" panose="020F0502020204030204" pitchFamily="34" charset="0"/>
                <a:ea typeface="AppleGothic" pitchFamily="2" charset="-127"/>
                <a:cs typeface="Calibri" panose="020F0502020204030204" pitchFamily="34" charset="0"/>
              </a:rPr>
              <a:t>ABC </a:t>
            </a:r>
            <a:r>
              <a:rPr lang="fr-FR" altLang="en-US" b="1" dirty="0" err="1">
                <a:solidFill>
                  <a:schemeClr val="bg1"/>
                </a:solidFill>
                <a:latin typeface="Calibri" panose="020F0502020204030204" pitchFamily="34" charset="0"/>
                <a:ea typeface="AppleGothic" pitchFamily="2" charset="-127"/>
                <a:cs typeface="Calibri" panose="020F0502020204030204" pitchFamily="34" charset="0"/>
              </a:rPr>
              <a:t>Campaign</a:t>
            </a:r>
            <a:endParaRPr lang="fr-FR" altLang="en-US" b="1" dirty="0">
              <a:solidFill>
                <a:schemeClr val="bg1"/>
              </a:solidFill>
              <a:latin typeface="Calibri" panose="020F0502020204030204" pitchFamily="34" charset="0"/>
              <a:ea typeface="AppleGothic" pitchFamily="2" charset="-127"/>
              <a:cs typeface="Calibri" panose="020F0502020204030204" pitchFamily="34" charset="0"/>
            </a:endParaRPr>
          </a:p>
          <a:p>
            <a:pPr marL="1054100" lvl="1" indent="-457200">
              <a:buFont typeface="Wingdings" pitchFamily="2" charset="2"/>
              <a:buChar char="v"/>
            </a:pPr>
            <a:r>
              <a:rPr lang="fr-FR" altLang="en-US" b="1" dirty="0" err="1">
                <a:solidFill>
                  <a:schemeClr val="bg1"/>
                </a:solidFill>
                <a:latin typeface="Calibri" panose="020F0502020204030204" pitchFamily="34" charset="0"/>
                <a:ea typeface="AppleGothic" pitchFamily="2" charset="-127"/>
                <a:cs typeface="Calibri" panose="020F0502020204030204" pitchFamily="34" charset="0"/>
              </a:rPr>
              <a:t>Pioneers</a:t>
            </a:r>
            <a:r>
              <a:rPr lang="fr-FR" altLang="en-US" b="1" dirty="0">
                <a:solidFill>
                  <a:schemeClr val="bg1"/>
                </a:solidFill>
                <a:latin typeface="Calibri" panose="020F0502020204030204" pitchFamily="34" charset="0"/>
                <a:ea typeface="AppleGothic" pitchFamily="2" charset="-127"/>
                <a:cs typeface="Calibri" panose="020F0502020204030204" pitchFamily="34" charset="0"/>
              </a:rPr>
              <a:t> and Leaders (</a:t>
            </a:r>
            <a:r>
              <a:rPr lang="fr-FR" altLang="en-US" b="1" dirty="0" err="1">
                <a:solidFill>
                  <a:schemeClr val="bg1"/>
                </a:solidFill>
                <a:latin typeface="Calibri" panose="020F0502020204030204" pitchFamily="34" charset="0"/>
                <a:ea typeface="AppleGothic" pitchFamily="2" charset="-127"/>
                <a:cs typeface="Calibri" panose="020F0502020204030204" pitchFamily="34" charset="0"/>
              </a:rPr>
              <a:t>PaLs</a:t>
            </a:r>
            <a:r>
              <a:rPr lang="fr-FR" altLang="en-US" b="1" dirty="0">
                <a:solidFill>
                  <a:schemeClr val="bg1"/>
                </a:solidFill>
                <a:latin typeface="Calibri" panose="020F0502020204030204" pitchFamily="34" charset="0"/>
                <a:ea typeface="AppleGothic" pitchFamily="2" charset="-127"/>
                <a:cs typeface="Calibri" panose="020F0502020204030204" pitchFamily="34" charset="0"/>
              </a:rPr>
              <a:t>)</a:t>
            </a:r>
          </a:p>
          <a:p>
            <a:pPr marL="1054100" lvl="1" indent="-457200">
              <a:buFont typeface="Wingdings" pitchFamily="2" charset="2"/>
              <a:buChar char="v"/>
            </a:pPr>
            <a:r>
              <a:rPr lang="fr-FR" altLang="en-US" b="1" dirty="0">
                <a:solidFill>
                  <a:schemeClr val="bg1"/>
                </a:solidFill>
                <a:latin typeface="Calibri" panose="020F0502020204030204" pitchFamily="34" charset="0"/>
                <a:ea typeface="AppleGothic" pitchFamily="2" charset="-127"/>
                <a:cs typeface="Calibri" panose="020F0502020204030204" pitchFamily="34" charset="0"/>
              </a:rPr>
              <a:t>Financial </a:t>
            </a:r>
            <a:r>
              <a:rPr lang="fr-FR" altLang="en-US" b="1" dirty="0" err="1">
                <a:solidFill>
                  <a:schemeClr val="bg1"/>
                </a:solidFill>
                <a:latin typeface="Calibri" panose="020F0502020204030204" pitchFamily="34" charset="0"/>
                <a:ea typeface="AppleGothic" pitchFamily="2" charset="-127"/>
                <a:cs typeface="Calibri" panose="020F0502020204030204" pitchFamily="34" charset="0"/>
              </a:rPr>
              <a:t>aid</a:t>
            </a:r>
            <a:r>
              <a:rPr lang="fr-FR" altLang="en-US" b="1" dirty="0">
                <a:solidFill>
                  <a:schemeClr val="bg1"/>
                </a:solidFill>
                <a:latin typeface="Calibri" panose="020F0502020204030204" pitchFamily="34" charset="0"/>
                <a:ea typeface="AppleGothic" pitchFamily="2" charset="-127"/>
                <a:cs typeface="Calibri" panose="020F0502020204030204" pitchFamily="34" charset="0"/>
              </a:rPr>
              <a:t> Workshops</a:t>
            </a:r>
          </a:p>
          <a:p>
            <a:pPr marL="1054100" lvl="1" indent="-4572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Leave of Absence Follow-up</a:t>
            </a:r>
          </a:p>
          <a:p>
            <a:pPr marL="1054100" lvl="1" indent="-4572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AHSS Advise-a-thon</a:t>
            </a:r>
          </a:p>
          <a:p>
            <a:pPr marL="1054100" lvl="1" indent="-4572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Virtual Advisement (In-Person and Drop-In)</a:t>
            </a:r>
          </a:p>
          <a:p>
            <a:pPr marL="1054100" lvl="1" indent="-4572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Adjunct Workshops for High-Impact Courses</a:t>
            </a:r>
          </a:p>
          <a:p>
            <a:pPr marL="1054100" lvl="1" indent="-4572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In-Person and Virtual Town Halls</a:t>
            </a:r>
          </a:p>
          <a:p>
            <a:pPr marL="939800" lvl="1" indent="-3429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Video Messaging</a:t>
            </a:r>
          </a:p>
          <a:p>
            <a:pPr marL="939800" lvl="1" indent="-3429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Phone Campaign</a:t>
            </a:r>
          </a:p>
          <a:p>
            <a:pPr marL="939800" lvl="1" indent="-3429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Student Leadership Council</a:t>
            </a:r>
          </a:p>
          <a:p>
            <a:pPr marL="939800" lvl="1" indent="-342900">
              <a:buFont typeface="Wingdings" pitchFamily="2" charset="2"/>
              <a:buChar char="v"/>
            </a:pPr>
            <a:r>
              <a:rPr lang="en-US" altLang="en-US" b="1" dirty="0">
                <a:solidFill>
                  <a:schemeClr val="bg1"/>
                </a:solidFill>
                <a:latin typeface="Calibri" panose="020F0502020204030204" pitchFamily="34" charset="0"/>
                <a:ea typeface="AppleGothic" pitchFamily="2" charset="-127"/>
                <a:cs typeface="Calibri" panose="020F0502020204030204" pitchFamily="34" charset="0"/>
              </a:rPr>
              <a:t>Outreach to students with financial holds</a:t>
            </a:r>
          </a:p>
          <a:p>
            <a:endParaRPr lang="en-US" dirty="0"/>
          </a:p>
        </p:txBody>
      </p:sp>
      <p:pic>
        <p:nvPicPr>
          <p:cNvPr id="14" name="Picture 13" descr="A person standing on a rock with their hands up&#10;&#10;Description automatically generated">
            <a:extLst>
              <a:ext uri="{FF2B5EF4-FFF2-40B4-BE49-F238E27FC236}">
                <a16:creationId xmlns:a16="http://schemas.microsoft.com/office/drawing/2014/main" id="{A5CFE9E6-2661-274B-B967-DCD021EE44E5}"/>
              </a:ext>
            </a:extLst>
          </p:cNvPr>
          <p:cNvPicPr>
            <a:picLocks noChangeAspect="1"/>
          </p:cNvPicPr>
          <p:nvPr/>
        </p:nvPicPr>
        <p:blipFill>
          <a:blip r:embed="rId4"/>
          <a:stretch>
            <a:fillRect/>
          </a:stretch>
        </p:blipFill>
        <p:spPr>
          <a:xfrm>
            <a:off x="363169" y="2631565"/>
            <a:ext cx="5575301" cy="1851447"/>
          </a:xfrm>
          <a:prstGeom prst="rect">
            <a:avLst/>
          </a:prstGeom>
        </p:spPr>
      </p:pic>
    </p:spTree>
    <p:extLst>
      <p:ext uri="{BB962C8B-B14F-4D97-AF65-F5344CB8AC3E}">
        <p14:creationId xmlns:p14="http://schemas.microsoft.com/office/powerpoint/2010/main" val="2453589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F9E4DD0-81C7-0443-BA44-6ABCA6565B39}"/>
              </a:ext>
            </a:extLst>
          </p:cNvPr>
          <p:cNvSpPr>
            <a:spLocks noGrp="1"/>
          </p:cNvSpPr>
          <p:nvPr>
            <p:ph sz="half" idx="1"/>
          </p:nvPr>
        </p:nvSpPr>
        <p:spPr>
          <a:xfrm>
            <a:off x="515243" y="1368425"/>
            <a:ext cx="5181600" cy="5811838"/>
          </a:xfrm>
        </p:spPr>
        <p:txBody>
          <a:bodyPr>
            <a:normAutofit/>
          </a:bodyPr>
          <a:lstStyle/>
          <a:p>
            <a:pPr lvl="1">
              <a:buFont typeface="Wingdings" pitchFamily="2" charset="2"/>
              <a:buChar char="v"/>
            </a:pPr>
            <a:r>
              <a:rPr lang="en-US" sz="2000" dirty="0">
                <a:latin typeface="Calibri" panose="020F0502020204030204" pitchFamily="34" charset="0"/>
                <a:cs typeface="Calibri" panose="020F0502020204030204" pitchFamily="34" charset="0"/>
              </a:rPr>
              <a:t>College provided safe space training for faculty and staff with more than 80 faculty and staff.</a:t>
            </a:r>
          </a:p>
          <a:p>
            <a:pPr lvl="1">
              <a:buFont typeface="Wingdings" pitchFamily="2" charset="2"/>
              <a:buChar char="v"/>
            </a:pPr>
            <a:r>
              <a:rPr lang="en-US" sz="2000" dirty="0">
                <a:latin typeface="Calibri" panose="020F0502020204030204" pitchFamily="34" charset="0"/>
                <a:cs typeface="Calibri" panose="020F0502020204030204" pitchFamily="34" charset="0"/>
              </a:rPr>
              <a:t>Academic year 21-22</a:t>
            </a:r>
          </a:p>
          <a:p>
            <a:pPr lvl="2"/>
            <a:r>
              <a:rPr lang="en-US" dirty="0">
                <a:latin typeface="Calibri" panose="020F0502020204030204" pitchFamily="34" charset="0"/>
                <a:cs typeface="Calibri" panose="020F0502020204030204" pitchFamily="34" charset="0"/>
              </a:rPr>
              <a:t>All departments in the college held a workshop or brought in speaker regarding decolonizing our curriculum.</a:t>
            </a:r>
          </a:p>
          <a:p>
            <a:pPr lvl="1">
              <a:buFont typeface="Wingdings" pitchFamily="2" charset="2"/>
              <a:buChar char="v"/>
            </a:pPr>
            <a:r>
              <a:rPr lang="en-US" sz="2000" dirty="0">
                <a:latin typeface="Calibri" panose="020F0502020204030204" pitchFamily="34" charset="0"/>
                <a:cs typeface="Calibri" panose="020F0502020204030204" pitchFamily="34" charset="0"/>
              </a:rPr>
              <a:t>Academic year 22-23</a:t>
            </a:r>
          </a:p>
          <a:p>
            <a:pPr lvl="2">
              <a:buFont typeface="Wingdings" pitchFamily="2" charset="2"/>
              <a:buChar char="v"/>
            </a:pPr>
            <a:r>
              <a:rPr lang="en-US" dirty="0">
                <a:latin typeface="Calibri" panose="020F0502020204030204" pitchFamily="34" charset="0"/>
                <a:cs typeface="Calibri" panose="020F0502020204030204" pitchFamily="34" charset="0"/>
              </a:rPr>
              <a:t>Launched Ubuntu Fellows.</a:t>
            </a:r>
          </a:p>
          <a:p>
            <a:pPr lvl="1">
              <a:buFont typeface="Wingdings" pitchFamily="2" charset="2"/>
              <a:buChar char="v"/>
            </a:pPr>
            <a:r>
              <a:rPr lang="en-US" sz="2000" dirty="0">
                <a:latin typeface="Calibri" panose="020F0502020204030204" pitchFamily="34" charset="0"/>
                <a:cs typeface="Calibri" panose="020F0502020204030204" pitchFamily="34" charset="0"/>
              </a:rPr>
              <a:t>Academic year 2023-24</a:t>
            </a:r>
          </a:p>
          <a:p>
            <a:pPr lvl="2"/>
            <a:r>
              <a:rPr lang="en-US" dirty="0">
                <a:latin typeface="Calibri" panose="020F0502020204030204" pitchFamily="34" charset="0"/>
                <a:cs typeface="Calibri" panose="020F0502020204030204" pitchFamily="34" charset="0"/>
              </a:rPr>
              <a:t>Continuing dialogues about the what and the how of what we do as faculty.</a:t>
            </a:r>
          </a:p>
        </p:txBody>
      </p:sp>
      <p:sp>
        <p:nvSpPr>
          <p:cNvPr id="9" name="Content Placeholder 8">
            <a:extLst>
              <a:ext uri="{FF2B5EF4-FFF2-40B4-BE49-F238E27FC236}">
                <a16:creationId xmlns:a16="http://schemas.microsoft.com/office/drawing/2014/main" id="{8FA96BF4-199C-9A4C-B5DD-F22ECEF7ECA9}"/>
              </a:ext>
            </a:extLst>
          </p:cNvPr>
          <p:cNvSpPr txBox="1">
            <a:spLocks noGrp="1"/>
          </p:cNvSpPr>
          <p:nvPr>
            <p:ph sz="half" idx="2"/>
          </p:nvPr>
        </p:nvSpPr>
        <p:spPr>
          <a:xfrm>
            <a:off x="6033877" y="871898"/>
            <a:ext cx="5943600" cy="4912114"/>
          </a:xfrm>
          <a:prstGeom prst="rect">
            <a:avLst/>
          </a:prstGeom>
          <a:noFill/>
        </p:spPr>
        <p:txBody>
          <a:bodyPr wrap="square">
            <a:spAutoFit/>
          </a:bodyPr>
          <a:lstStyle/>
          <a:p>
            <a:pPr marL="228600" lvl="1" indent="0">
              <a:spcBef>
                <a:spcPts val="0"/>
              </a:spcBef>
              <a:buNone/>
            </a:pPr>
            <a:endParaRPr lang="en-US" sz="2800" dirty="0">
              <a:solidFill>
                <a:srgbClr val="000000"/>
              </a:solidFill>
              <a:latin typeface="Calibri" panose="020F0502020204030204" pitchFamily="34" charset="0"/>
              <a:cs typeface="Calibri" panose="020F0502020204030204" pitchFamily="34" charset="0"/>
            </a:endParaRPr>
          </a:p>
          <a:p>
            <a:pPr lvl="2" indent="-457200">
              <a:spcBef>
                <a:spcPts val="0"/>
              </a:spcBef>
              <a:buFont typeface="Wingdings" pitchFamily="2" charset="2"/>
              <a:buChar char="v"/>
            </a:pPr>
            <a:r>
              <a:rPr lang="en-US" dirty="0">
                <a:latin typeface="Barlow" pitchFamily="2" charset="77"/>
              </a:rPr>
              <a:t>Leadership</a:t>
            </a:r>
          </a:p>
          <a:p>
            <a:pPr lvl="2" indent="-457200">
              <a:spcBef>
                <a:spcPts val="0"/>
              </a:spcBef>
              <a:buFont typeface="Wingdings" pitchFamily="2" charset="2"/>
              <a:buChar char="v"/>
            </a:pPr>
            <a:r>
              <a:rPr lang="en-US" dirty="0">
                <a:latin typeface="Barlow" pitchFamily="2" charset="77"/>
              </a:rPr>
              <a:t>Podcasting</a:t>
            </a:r>
          </a:p>
          <a:p>
            <a:pPr lvl="2" indent="-457200">
              <a:spcBef>
                <a:spcPts val="0"/>
              </a:spcBef>
              <a:buFont typeface="Wingdings" pitchFamily="2" charset="2"/>
              <a:buChar char="v"/>
            </a:pPr>
            <a:r>
              <a:rPr lang="en-US" dirty="0">
                <a:latin typeface="Barlow" pitchFamily="2" charset="77"/>
              </a:rPr>
              <a:t>Sports Journalism</a:t>
            </a:r>
          </a:p>
          <a:p>
            <a:pPr lvl="2" indent="-457200">
              <a:spcBef>
                <a:spcPts val="0"/>
              </a:spcBef>
              <a:buFont typeface="Wingdings" pitchFamily="2" charset="2"/>
              <a:buChar char="v"/>
            </a:pPr>
            <a:r>
              <a:rPr lang="en-US" dirty="0">
                <a:latin typeface="Barlow" pitchFamily="2" charset="77"/>
              </a:rPr>
              <a:t>Filmmaking</a:t>
            </a:r>
          </a:p>
          <a:p>
            <a:pPr lvl="2" indent="-457200">
              <a:spcBef>
                <a:spcPts val="0"/>
              </a:spcBef>
              <a:buFont typeface="Wingdings" pitchFamily="2" charset="2"/>
              <a:buChar char="v"/>
            </a:pPr>
            <a:r>
              <a:rPr lang="en-US" dirty="0">
                <a:latin typeface="Barlow" pitchFamily="2" charset="77"/>
              </a:rPr>
              <a:t>Writing for TV &amp; Film</a:t>
            </a:r>
          </a:p>
          <a:p>
            <a:pPr lvl="2" indent="-457200">
              <a:spcBef>
                <a:spcPts val="0"/>
              </a:spcBef>
              <a:buFont typeface="Wingdings" pitchFamily="2" charset="2"/>
              <a:buChar char="v"/>
            </a:pPr>
            <a:r>
              <a:rPr lang="en-US" dirty="0">
                <a:latin typeface="Barlow" pitchFamily="2" charset="77"/>
              </a:rPr>
              <a:t>Literature Studies</a:t>
            </a:r>
          </a:p>
          <a:p>
            <a:pPr lvl="2" indent="-457200">
              <a:spcBef>
                <a:spcPts val="0"/>
              </a:spcBef>
              <a:buFont typeface="Wingdings" pitchFamily="2" charset="2"/>
              <a:buChar char="v"/>
            </a:pPr>
            <a:r>
              <a:rPr lang="en-US" dirty="0">
                <a:latin typeface="Barlow" pitchFamily="2" charset="77"/>
              </a:rPr>
              <a:t>Professional Writing</a:t>
            </a:r>
          </a:p>
          <a:p>
            <a:pPr lvl="2" indent="-457200">
              <a:spcBef>
                <a:spcPts val="0"/>
              </a:spcBef>
              <a:buFont typeface="Wingdings" pitchFamily="2" charset="2"/>
              <a:buChar char="v"/>
            </a:pPr>
            <a:r>
              <a:rPr lang="en-US" dirty="0">
                <a:latin typeface="Barlow" pitchFamily="2" charset="77"/>
              </a:rPr>
              <a:t>Digital Storytelling</a:t>
            </a:r>
          </a:p>
          <a:p>
            <a:pPr lvl="2" indent="-457200">
              <a:spcBef>
                <a:spcPts val="0"/>
              </a:spcBef>
              <a:buFont typeface="Wingdings" pitchFamily="2" charset="2"/>
              <a:buChar char="v"/>
            </a:pPr>
            <a:r>
              <a:rPr lang="en-US" dirty="0">
                <a:latin typeface="Barlow" pitchFamily="2" charset="77"/>
              </a:rPr>
              <a:t>Meditation &amp; Mindfulness</a:t>
            </a:r>
          </a:p>
          <a:p>
            <a:pPr lvl="2" indent="-457200">
              <a:spcBef>
                <a:spcPts val="0"/>
              </a:spcBef>
              <a:buFont typeface="Wingdings" pitchFamily="2" charset="2"/>
              <a:buChar char="v"/>
            </a:pPr>
            <a:r>
              <a:rPr lang="en-US" dirty="0">
                <a:latin typeface="Barlow" pitchFamily="2" charset="77"/>
              </a:rPr>
              <a:t>Spanish Bilingualism</a:t>
            </a:r>
          </a:p>
          <a:p>
            <a:pPr lvl="2" indent="-457200">
              <a:spcBef>
                <a:spcPts val="0"/>
              </a:spcBef>
              <a:buFont typeface="Wingdings" pitchFamily="2" charset="2"/>
              <a:buChar char="v"/>
            </a:pPr>
            <a:r>
              <a:rPr lang="en-US" dirty="0">
                <a:latin typeface="Barlow" pitchFamily="2" charset="77"/>
              </a:rPr>
              <a:t>Digital Music</a:t>
            </a:r>
          </a:p>
          <a:p>
            <a:pPr lvl="2" indent="-457200">
              <a:spcBef>
                <a:spcPts val="0"/>
              </a:spcBef>
              <a:buFont typeface="Wingdings" pitchFamily="2" charset="2"/>
              <a:buChar char="v"/>
            </a:pPr>
            <a:r>
              <a:rPr lang="en-US" dirty="0">
                <a:latin typeface="Barlow" pitchFamily="2" charset="77"/>
              </a:rPr>
              <a:t>Emergency Management</a:t>
            </a:r>
          </a:p>
          <a:p>
            <a:pPr lvl="2" indent="-457200">
              <a:spcBef>
                <a:spcPts val="0"/>
              </a:spcBef>
              <a:buFont typeface="Wingdings" pitchFamily="2" charset="2"/>
              <a:buChar char="v"/>
            </a:pPr>
            <a:r>
              <a:rPr lang="en-US" dirty="0">
                <a:latin typeface="Barlow" pitchFamily="2" charset="77"/>
              </a:rPr>
              <a:t>Project Management</a:t>
            </a:r>
          </a:p>
          <a:p>
            <a:pPr lvl="2" indent="-457200">
              <a:spcBef>
                <a:spcPts val="0"/>
              </a:spcBef>
              <a:buFont typeface="Wingdings" pitchFamily="2" charset="2"/>
              <a:buChar char="v"/>
            </a:pPr>
            <a:r>
              <a:rPr lang="en-US" dirty="0">
                <a:latin typeface="Barlow" pitchFamily="2" charset="77"/>
              </a:rPr>
              <a:t>Climate Change/Environmental Policy</a:t>
            </a:r>
          </a:p>
          <a:p>
            <a:pPr lvl="2" indent="-457200">
              <a:spcBef>
                <a:spcPts val="0"/>
              </a:spcBef>
              <a:buFont typeface="Wingdings" pitchFamily="2" charset="2"/>
              <a:buChar char="v"/>
            </a:pPr>
            <a:r>
              <a:rPr lang="en-US" dirty="0">
                <a:latin typeface="Barlow" pitchFamily="2" charset="77"/>
              </a:rPr>
              <a:t>Forensic Psychology</a:t>
            </a:r>
          </a:p>
          <a:p>
            <a:pPr lvl="2" indent="-457200">
              <a:spcBef>
                <a:spcPts val="0"/>
              </a:spcBef>
              <a:buFont typeface="Wingdings" pitchFamily="2" charset="2"/>
              <a:buChar char="v"/>
            </a:pPr>
            <a:r>
              <a:rPr lang="en-US" dirty="0">
                <a:latin typeface="Barlow" pitchFamily="2" charset="77"/>
              </a:rPr>
              <a:t>User Experience &amp; Interface Design</a:t>
            </a:r>
            <a:endParaRPr lang="en-US" u="none" strike="noStrike" dirty="0">
              <a:solidFill>
                <a:srgbClr val="000000"/>
              </a:solidFill>
              <a:effectLst/>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2D3D4487-EF9C-574C-B2AF-1CFFA3DDA017}"/>
              </a:ext>
            </a:extLst>
          </p:cNvPr>
          <p:cNvSpPr>
            <a:spLocks noGrp="1"/>
          </p:cNvSpPr>
          <p:nvPr>
            <p:ph type="title"/>
          </p:nvPr>
        </p:nvSpPr>
        <p:spPr>
          <a:xfrm>
            <a:off x="842110" y="42862"/>
            <a:ext cx="5099757" cy="1325563"/>
          </a:xfrm>
        </p:spPr>
        <p:txBody>
          <a:bodyPr/>
          <a:lstStyle/>
          <a:p>
            <a:r>
              <a:rPr lang="en-US" dirty="0"/>
              <a:t>Decolonization (DEI)</a:t>
            </a:r>
          </a:p>
        </p:txBody>
      </p:sp>
      <p:sp>
        <p:nvSpPr>
          <p:cNvPr id="12" name="Title 1">
            <a:extLst>
              <a:ext uri="{FF2B5EF4-FFF2-40B4-BE49-F238E27FC236}">
                <a16:creationId xmlns:a16="http://schemas.microsoft.com/office/drawing/2014/main" id="{2691C478-05A9-724F-BDB7-A1F2A454384B}"/>
              </a:ext>
            </a:extLst>
          </p:cNvPr>
          <p:cNvSpPr txBox="1">
            <a:spLocks/>
          </p:cNvSpPr>
          <p:nvPr/>
        </p:nvSpPr>
        <p:spPr>
          <a:xfrm>
            <a:off x="6394543" y="42862"/>
            <a:ext cx="5099757"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Alternative Credentials &amp; Certificates</a:t>
            </a:r>
          </a:p>
        </p:txBody>
      </p:sp>
    </p:spTree>
    <p:extLst>
      <p:ext uri="{BB962C8B-B14F-4D97-AF65-F5344CB8AC3E}">
        <p14:creationId xmlns:p14="http://schemas.microsoft.com/office/powerpoint/2010/main" val="137210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14038FA-AE72-7D5F-9A19-3D20FCCE1D51}"/>
              </a:ext>
            </a:extLst>
          </p:cNvPr>
          <p:cNvSpPr txBox="1"/>
          <p:nvPr/>
        </p:nvSpPr>
        <p:spPr>
          <a:xfrm>
            <a:off x="1366489" y="266398"/>
            <a:ext cx="9292765" cy="769441"/>
          </a:xfrm>
          <a:prstGeom prst="rect">
            <a:avLst/>
          </a:prstGeom>
          <a:noFill/>
        </p:spPr>
        <p:txBody>
          <a:bodyPr wrap="square" rtlCol="0">
            <a:spAutoFit/>
          </a:bodyPr>
          <a:lstStyle/>
          <a:p>
            <a:pPr algn="ctr"/>
            <a:r>
              <a:rPr lang="en-US" sz="4400" b="1" dirty="0" smtClean="0"/>
              <a:t>Standing on our Colleague’s Shoulders</a:t>
            </a:r>
            <a:endParaRPr lang="en-US" sz="4400" b="1" dirty="0"/>
          </a:p>
        </p:txBody>
      </p:sp>
      <p:graphicFrame>
        <p:nvGraphicFramePr>
          <p:cNvPr id="4" name="Table 6">
            <a:extLst>
              <a:ext uri="{FF2B5EF4-FFF2-40B4-BE49-F238E27FC236}">
                <a16:creationId xmlns:a16="http://schemas.microsoft.com/office/drawing/2014/main" id="{62BBF29F-D625-967E-9F2C-CC564140D779}"/>
              </a:ext>
            </a:extLst>
          </p:cNvPr>
          <p:cNvGraphicFramePr>
            <a:graphicFrameLocks noGrp="1"/>
          </p:cNvGraphicFramePr>
          <p:nvPr>
            <p:extLst>
              <p:ext uri="{D42A27DB-BD31-4B8C-83A1-F6EECF244321}">
                <p14:modId xmlns:p14="http://schemas.microsoft.com/office/powerpoint/2010/main" val="1088893595"/>
              </p:ext>
            </p:extLst>
          </p:nvPr>
        </p:nvGraphicFramePr>
        <p:xfrm>
          <a:off x="643530" y="1199725"/>
          <a:ext cx="10547928" cy="2908022"/>
        </p:xfrm>
        <a:graphic>
          <a:graphicData uri="http://schemas.openxmlformats.org/drawingml/2006/table">
            <a:tbl>
              <a:tblPr firstRow="1" bandRow="1">
                <a:tableStyleId>{5C22544A-7EE6-4342-B048-85BDC9FD1C3A}</a:tableStyleId>
              </a:tblPr>
              <a:tblGrid>
                <a:gridCol w="2636982">
                  <a:extLst>
                    <a:ext uri="{9D8B030D-6E8A-4147-A177-3AD203B41FA5}">
                      <a16:colId xmlns:a16="http://schemas.microsoft.com/office/drawing/2014/main" val="2286101184"/>
                    </a:ext>
                  </a:extLst>
                </a:gridCol>
                <a:gridCol w="2636982">
                  <a:extLst>
                    <a:ext uri="{9D8B030D-6E8A-4147-A177-3AD203B41FA5}">
                      <a16:colId xmlns:a16="http://schemas.microsoft.com/office/drawing/2014/main" val="1754623921"/>
                    </a:ext>
                  </a:extLst>
                </a:gridCol>
                <a:gridCol w="2636982">
                  <a:extLst>
                    <a:ext uri="{9D8B030D-6E8A-4147-A177-3AD203B41FA5}">
                      <a16:colId xmlns:a16="http://schemas.microsoft.com/office/drawing/2014/main" val="1526877056"/>
                    </a:ext>
                  </a:extLst>
                </a:gridCol>
                <a:gridCol w="2636982">
                  <a:extLst>
                    <a:ext uri="{9D8B030D-6E8A-4147-A177-3AD203B41FA5}">
                      <a16:colId xmlns:a16="http://schemas.microsoft.com/office/drawing/2014/main" val="4054500746"/>
                    </a:ext>
                  </a:extLst>
                </a:gridCol>
              </a:tblGrid>
              <a:tr h="628574">
                <a:tc gridSpan="4">
                  <a:txBody>
                    <a:bodyPr/>
                    <a:lstStyle/>
                    <a:p>
                      <a:pPr algn="ctr"/>
                      <a:r>
                        <a:rPr lang="en-US" sz="3200" dirty="0" smtClean="0"/>
                        <a:t>Faculty and Staff Retirees in Academic Affairs</a:t>
                      </a:r>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extLst>
                  <a:ext uri="{0D108BD9-81ED-4DB2-BD59-A6C34878D82A}">
                    <a16:rowId xmlns:a16="http://schemas.microsoft.com/office/drawing/2014/main" val="2673017805"/>
                  </a:ext>
                </a:extLst>
              </a:tr>
              <a:tr h="759816">
                <a:tc>
                  <a:txBody>
                    <a:bodyPr/>
                    <a:lstStyle/>
                    <a:p>
                      <a:pPr algn="l"/>
                      <a:r>
                        <a:rPr lang="en-US" sz="2400" kern="1200" dirty="0">
                          <a:solidFill>
                            <a:schemeClr val="dk1"/>
                          </a:solidFill>
                          <a:effectLst/>
                          <a:latin typeface="+mn-lt"/>
                          <a:ea typeface="+mn-ea"/>
                          <a:cs typeface="+mn-cs"/>
                        </a:rPr>
                        <a:t>Alejandro </a:t>
                      </a:r>
                      <a:r>
                        <a:rPr lang="en-US" sz="2400" kern="1200" dirty="0" smtClean="0">
                          <a:solidFill>
                            <a:schemeClr val="dk1"/>
                          </a:solidFill>
                          <a:effectLst/>
                          <a:latin typeface="+mn-lt"/>
                          <a:ea typeface="+mn-ea"/>
                          <a:cs typeface="+mn-cs"/>
                        </a:rPr>
                        <a:t>Anreus</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dk1"/>
                          </a:solidFill>
                          <a:effectLst/>
                          <a:latin typeface="+mn-lt"/>
                          <a:ea typeface="+mn-ea"/>
                          <a:cs typeface="+mn-cs"/>
                        </a:rPr>
                        <a:t>Erh</a:t>
                      </a:r>
                      <a:r>
                        <a:rPr lang="en-US" sz="2400" kern="1200" dirty="0">
                          <a:solidFill>
                            <a:schemeClr val="dk1"/>
                          </a:solidFill>
                          <a:effectLst/>
                          <a:latin typeface="+mn-lt"/>
                          <a:ea typeface="+mn-ea"/>
                          <a:cs typeface="+mn-cs"/>
                        </a:rPr>
                        <a:t>-Wen Hu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Mary </a:t>
                      </a:r>
                      <a:r>
                        <a:rPr lang="en-US" sz="2400" kern="1200" dirty="0" smtClean="0">
                          <a:solidFill>
                            <a:schemeClr val="dk1"/>
                          </a:solidFill>
                          <a:effectLst/>
                          <a:latin typeface="+mn-lt"/>
                          <a:ea typeface="+mn-ea"/>
                          <a:cs typeface="+mn-cs"/>
                        </a:rPr>
                        <a:t>Malu</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Bogong </a:t>
                      </a:r>
                      <a:r>
                        <a:rPr lang="en-US" sz="2400" kern="1200" dirty="0" err="1">
                          <a:solidFill>
                            <a:schemeClr val="dk1"/>
                          </a:solidFill>
                          <a:effectLst/>
                          <a:latin typeface="+mn-lt"/>
                          <a:ea typeface="+mn-ea"/>
                          <a:cs typeface="+mn-cs"/>
                        </a:rPr>
                        <a:t>Su</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130674224"/>
                  </a:ext>
                </a:extLst>
              </a:tr>
              <a:tr h="759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Julie Bliss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Barbara </a:t>
                      </a:r>
                      <a:r>
                        <a:rPr lang="en-US" sz="2400" kern="1200" dirty="0" smtClean="0">
                          <a:solidFill>
                            <a:schemeClr val="dk1"/>
                          </a:solidFill>
                          <a:effectLst/>
                          <a:latin typeface="+mn-lt"/>
                          <a:ea typeface="+mn-ea"/>
                          <a:cs typeface="+mn-cs"/>
                        </a:rPr>
                        <a:t>Kushner</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Maureen </a:t>
                      </a:r>
                      <a:r>
                        <a:rPr lang="en-US" sz="2400" kern="1200" dirty="0" smtClean="0">
                          <a:solidFill>
                            <a:schemeClr val="dk1"/>
                          </a:solidFill>
                          <a:effectLst/>
                          <a:latin typeface="+mn-lt"/>
                          <a:ea typeface="+mn-ea"/>
                          <a:cs typeface="+mn-cs"/>
                        </a:rPr>
                        <a:t>Martin</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Karen </a:t>
                      </a:r>
                      <a:r>
                        <a:rPr lang="en-US" sz="2400" kern="1200" dirty="0" smtClean="0">
                          <a:solidFill>
                            <a:schemeClr val="dk1"/>
                          </a:solidFill>
                          <a:effectLst/>
                          <a:latin typeface="+mn-lt"/>
                          <a:ea typeface="+mn-ea"/>
                          <a:cs typeface="+mn-cs"/>
                        </a:rPr>
                        <a:t>Swanson</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4015310725"/>
                  </a:ext>
                </a:extLst>
              </a:tr>
              <a:tr h="759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Patricia </a:t>
                      </a:r>
                      <a:r>
                        <a:rPr lang="en-US" sz="2400" kern="1200" dirty="0" smtClean="0">
                          <a:solidFill>
                            <a:schemeClr val="dk1"/>
                          </a:solidFill>
                          <a:effectLst/>
                          <a:latin typeface="+mn-lt"/>
                          <a:ea typeface="+mn-ea"/>
                          <a:cs typeface="+mn-cs"/>
                        </a:rPr>
                        <a:t>Grosso</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Claire Leonard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Lillian Prince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He Zhang</a:t>
                      </a:r>
                    </a:p>
                  </a:txBody>
                  <a:tcPr/>
                </a:tc>
                <a:extLst>
                  <a:ext uri="{0D108BD9-81ED-4DB2-BD59-A6C34878D82A}">
                    <a16:rowId xmlns:a16="http://schemas.microsoft.com/office/drawing/2014/main" val="3016208829"/>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665" y="4461903"/>
            <a:ext cx="8379659" cy="1020970"/>
          </a:xfrm>
          <a:prstGeom prst="rect">
            <a:avLst/>
          </a:prstGeom>
        </p:spPr>
      </p:pic>
    </p:spTree>
    <p:extLst>
      <p:ext uri="{BB962C8B-B14F-4D97-AF65-F5344CB8AC3E}">
        <p14:creationId xmlns:p14="http://schemas.microsoft.com/office/powerpoint/2010/main" val="62363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E3E3F5-C8D7-2749-B965-127D7C044286}"/>
              </a:ext>
            </a:extLst>
          </p:cNvPr>
          <p:cNvSpPr>
            <a:spLocks noGrp="1"/>
          </p:cNvSpPr>
          <p:nvPr>
            <p:ph type="title"/>
          </p:nvPr>
        </p:nvSpPr>
        <p:spPr>
          <a:xfrm>
            <a:off x="838200" y="365125"/>
            <a:ext cx="5099757" cy="1325563"/>
          </a:xfrm>
        </p:spPr>
        <p:txBody>
          <a:bodyPr/>
          <a:lstStyle/>
          <a:p>
            <a:r>
              <a:rPr lang="en-US" dirty="0"/>
              <a:t>Free and reduced cost materials</a:t>
            </a:r>
          </a:p>
        </p:txBody>
      </p:sp>
      <p:graphicFrame>
        <p:nvGraphicFramePr>
          <p:cNvPr id="7" name="Table 7">
            <a:extLst>
              <a:ext uri="{FF2B5EF4-FFF2-40B4-BE49-F238E27FC236}">
                <a16:creationId xmlns:a16="http://schemas.microsoft.com/office/drawing/2014/main" id="{2BCE072D-FFA1-F849-8B9A-2F643765CF47}"/>
              </a:ext>
            </a:extLst>
          </p:cNvPr>
          <p:cNvGraphicFramePr>
            <a:graphicFrameLocks noGrp="1"/>
          </p:cNvGraphicFramePr>
          <p:nvPr>
            <p:ph sz="half" idx="1"/>
            <p:extLst/>
          </p:nvPr>
        </p:nvGraphicFramePr>
        <p:xfrm>
          <a:off x="838200" y="2502543"/>
          <a:ext cx="5099757" cy="3042223"/>
        </p:xfrm>
        <a:graphic>
          <a:graphicData uri="http://schemas.openxmlformats.org/drawingml/2006/table">
            <a:tbl>
              <a:tblPr firstRow="1" bandRow="1">
                <a:tableStyleId>{EB9631B5-78F2-41C9-869B-9F39066F8104}</a:tableStyleId>
              </a:tblPr>
              <a:tblGrid>
                <a:gridCol w="3282244">
                  <a:extLst>
                    <a:ext uri="{9D8B030D-6E8A-4147-A177-3AD203B41FA5}">
                      <a16:colId xmlns:a16="http://schemas.microsoft.com/office/drawing/2014/main" val="1941378519"/>
                    </a:ext>
                  </a:extLst>
                </a:gridCol>
                <a:gridCol w="970845">
                  <a:extLst>
                    <a:ext uri="{9D8B030D-6E8A-4147-A177-3AD203B41FA5}">
                      <a16:colId xmlns:a16="http://schemas.microsoft.com/office/drawing/2014/main" val="3642483972"/>
                    </a:ext>
                  </a:extLst>
                </a:gridCol>
                <a:gridCol w="846668">
                  <a:extLst>
                    <a:ext uri="{9D8B030D-6E8A-4147-A177-3AD203B41FA5}">
                      <a16:colId xmlns:a16="http://schemas.microsoft.com/office/drawing/2014/main" val="1104174238"/>
                    </a:ext>
                  </a:extLst>
                </a:gridCol>
              </a:tblGrid>
              <a:tr h="370840">
                <a:tc>
                  <a:txBody>
                    <a:bodyPr/>
                    <a:lstStyle/>
                    <a:p>
                      <a:pPr marL="0" marR="0" algn="just">
                        <a:lnSpc>
                          <a:spcPct val="107000"/>
                        </a:lnSpc>
                        <a:spcBef>
                          <a:spcPts val="0"/>
                        </a:spcBef>
                        <a:spcAft>
                          <a:spcPts val="0"/>
                        </a:spcAft>
                      </a:pPr>
                      <a:r>
                        <a:rPr lang="en-US" sz="1800" b="1" dirty="0">
                          <a:solidFill>
                            <a:schemeClr val="tx1"/>
                          </a:solidFill>
                          <a:effectLst/>
                        </a:rPr>
                        <a:t>COLLEGE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a:solidFill>
                            <a:schemeClr val="tx1"/>
                          </a:solidFill>
                          <a:effectLst/>
                        </a:rPr>
                        <a:t>NO COST </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a:solidFill>
                            <a:schemeClr val="tx1"/>
                          </a:solidFill>
                          <a:effectLst/>
                        </a:rPr>
                        <a:t>LOW COST</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6454127"/>
                  </a:ext>
                </a:extLst>
              </a:tr>
              <a:tr h="370840">
                <a:tc>
                  <a:txBody>
                    <a:bodyPr/>
                    <a:lstStyle/>
                    <a:p>
                      <a:pPr marL="0" marR="0" algn="just">
                        <a:lnSpc>
                          <a:spcPct val="107000"/>
                        </a:lnSpc>
                        <a:spcBef>
                          <a:spcPts val="0"/>
                        </a:spcBef>
                        <a:spcAft>
                          <a:spcPts val="0"/>
                        </a:spcAft>
                      </a:pPr>
                      <a:r>
                        <a:rPr lang="en-US" sz="1800" b="1" dirty="0">
                          <a:solidFill>
                            <a:schemeClr val="tx1"/>
                          </a:solidFill>
                          <a:effectLst/>
                        </a:rPr>
                        <a:t>College of Arts, Humanities, and Social Sciences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dirty="0">
                          <a:solidFill>
                            <a:schemeClr val="tx1"/>
                          </a:solidFill>
                          <a:effectLst/>
                        </a:rPr>
                        <a:t>247</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a:solidFill>
                            <a:schemeClr val="tx1"/>
                          </a:solidFill>
                          <a:effectLst/>
                        </a:rPr>
                        <a:t>141</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9399937"/>
                  </a:ext>
                </a:extLst>
              </a:tr>
              <a:tr h="370840">
                <a:tc>
                  <a:txBody>
                    <a:bodyPr/>
                    <a:lstStyle/>
                    <a:p>
                      <a:pPr marL="0" marR="0" algn="just">
                        <a:lnSpc>
                          <a:spcPct val="107000"/>
                        </a:lnSpc>
                        <a:spcBef>
                          <a:spcPts val="0"/>
                        </a:spcBef>
                        <a:spcAft>
                          <a:spcPts val="0"/>
                        </a:spcAft>
                      </a:pPr>
                      <a:r>
                        <a:rPr lang="en-US" sz="1800" b="1" dirty="0">
                          <a:solidFill>
                            <a:schemeClr val="tx1"/>
                          </a:solidFill>
                          <a:effectLst/>
                        </a:rPr>
                        <a:t>College of Business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a:solidFill>
                            <a:schemeClr val="tx1"/>
                          </a:solidFill>
                          <a:effectLst/>
                        </a:rPr>
                        <a:t>36</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a:solidFill>
                            <a:schemeClr val="tx1"/>
                          </a:solidFill>
                          <a:effectLst/>
                        </a:rPr>
                        <a:t>9</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0662843"/>
                  </a:ext>
                </a:extLst>
              </a:tr>
              <a:tr h="370840">
                <a:tc>
                  <a:txBody>
                    <a:bodyPr/>
                    <a:lstStyle/>
                    <a:p>
                      <a:pPr marL="0" marR="0" algn="just">
                        <a:lnSpc>
                          <a:spcPct val="107000"/>
                        </a:lnSpc>
                        <a:spcBef>
                          <a:spcPts val="0"/>
                        </a:spcBef>
                        <a:spcAft>
                          <a:spcPts val="0"/>
                        </a:spcAft>
                      </a:pPr>
                      <a:r>
                        <a:rPr lang="en-US" sz="1800" b="1" dirty="0">
                          <a:solidFill>
                            <a:schemeClr val="tx1"/>
                          </a:solidFill>
                          <a:effectLst/>
                        </a:rPr>
                        <a:t>College of Education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a:solidFill>
                            <a:schemeClr val="tx1"/>
                          </a:solidFill>
                          <a:effectLst/>
                        </a:rPr>
                        <a:t>15</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a:solidFill>
                            <a:schemeClr val="tx1"/>
                          </a:solidFill>
                          <a:effectLst/>
                        </a:rPr>
                        <a:t>7</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8065909"/>
                  </a:ext>
                </a:extLst>
              </a:tr>
              <a:tr h="370840">
                <a:tc>
                  <a:txBody>
                    <a:bodyPr/>
                    <a:lstStyle/>
                    <a:p>
                      <a:pPr marL="0" marR="0" algn="just">
                        <a:lnSpc>
                          <a:spcPct val="107000"/>
                        </a:lnSpc>
                        <a:spcBef>
                          <a:spcPts val="0"/>
                        </a:spcBef>
                        <a:spcAft>
                          <a:spcPts val="0"/>
                        </a:spcAft>
                      </a:pPr>
                      <a:r>
                        <a:rPr lang="en-US" sz="1800" b="1" dirty="0">
                          <a:solidFill>
                            <a:schemeClr val="tx1"/>
                          </a:solidFill>
                          <a:effectLst/>
                        </a:rPr>
                        <a:t>College of Science and Health</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dirty="0">
                          <a:solidFill>
                            <a:schemeClr val="tx1"/>
                          </a:solidFill>
                          <a:effectLst/>
                        </a:rPr>
                        <a:t> 0</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dirty="0">
                          <a:solidFill>
                            <a:schemeClr val="tx1"/>
                          </a:solidFill>
                          <a:effectLst/>
                        </a:rPr>
                        <a:t> 0</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701370"/>
                  </a:ext>
                </a:extLst>
              </a:tr>
              <a:tr h="370840">
                <a:tc>
                  <a:txBody>
                    <a:bodyPr/>
                    <a:lstStyle/>
                    <a:p>
                      <a:pPr marL="0" marR="0" algn="just">
                        <a:lnSpc>
                          <a:spcPct val="107000"/>
                        </a:lnSpc>
                        <a:spcBef>
                          <a:spcPts val="0"/>
                        </a:spcBef>
                        <a:spcAft>
                          <a:spcPts val="0"/>
                        </a:spcAft>
                      </a:pPr>
                      <a:r>
                        <a:rPr lang="en-US" sz="1800" b="1" dirty="0">
                          <a:solidFill>
                            <a:schemeClr val="tx1"/>
                          </a:solidFill>
                          <a:effectLst/>
                        </a:rPr>
                        <a:t>TOTAL</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dirty="0">
                          <a:solidFill>
                            <a:schemeClr val="tx1"/>
                          </a:solidFill>
                          <a:effectLst/>
                        </a:rPr>
                        <a:t>298</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800" b="1" dirty="0">
                          <a:solidFill>
                            <a:schemeClr val="tx1"/>
                          </a:solidFill>
                          <a:effectLst/>
                        </a:rPr>
                        <a:t>157</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6828437"/>
                  </a:ext>
                </a:extLst>
              </a:tr>
              <a:tr h="370840">
                <a:tc gridSpan="3">
                  <a:txBody>
                    <a:bodyPr/>
                    <a:lstStyle/>
                    <a:p>
                      <a:pPr marL="0" marR="0">
                        <a:lnSpc>
                          <a:spcPct val="107000"/>
                        </a:lnSpc>
                        <a:spcBef>
                          <a:spcPts val="0"/>
                        </a:spcBef>
                        <a:spcAft>
                          <a:spcPts val="0"/>
                        </a:spcAft>
                      </a:pPr>
                      <a:endParaRPr lang="en-US" sz="800" b="1" dirty="0">
                        <a:solidFill>
                          <a:schemeClr val="tx1"/>
                        </a:solidFill>
                        <a:effectLst/>
                      </a:endParaRPr>
                    </a:p>
                    <a:p>
                      <a:pPr marL="0" marR="0">
                        <a:lnSpc>
                          <a:spcPct val="107000"/>
                        </a:lnSpc>
                        <a:spcBef>
                          <a:spcPts val="0"/>
                        </a:spcBef>
                        <a:spcAft>
                          <a:spcPts val="0"/>
                        </a:spcAft>
                      </a:pPr>
                      <a:r>
                        <a:rPr lang="en-US" sz="1800" b="1" dirty="0">
                          <a:solidFill>
                            <a:schemeClr val="tx1"/>
                          </a:solidFill>
                          <a:effectLst/>
                        </a:rPr>
                        <a:t>Fall 2023, as of 05/25/2023</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2211928"/>
                  </a:ext>
                </a:extLst>
              </a:tr>
            </a:tbl>
          </a:graphicData>
        </a:graphic>
      </p:graphicFrame>
      <p:sp>
        <p:nvSpPr>
          <p:cNvPr id="4" name="Content Placeholder 3">
            <a:extLst>
              <a:ext uri="{FF2B5EF4-FFF2-40B4-BE49-F238E27FC236}">
                <a16:creationId xmlns:a16="http://schemas.microsoft.com/office/drawing/2014/main" id="{5FA783C8-5AD6-E641-888A-52F835A7C73D}"/>
              </a:ext>
            </a:extLst>
          </p:cNvPr>
          <p:cNvSpPr>
            <a:spLocks noGrp="1"/>
          </p:cNvSpPr>
          <p:nvPr>
            <p:ph sz="half" idx="2"/>
          </p:nvPr>
        </p:nvSpPr>
        <p:spPr/>
        <p:txBody>
          <a:bodyPr/>
          <a:lstStyle/>
          <a:p>
            <a:r>
              <a:rPr lang="en-US" sz="2800" b="0" i="0" u="none" strike="noStrike" dirty="0">
                <a:solidFill>
                  <a:srgbClr val="000000"/>
                </a:solidFill>
                <a:effectLst/>
                <a:latin typeface="Calibri" panose="020F0502020204030204" pitchFamily="34" charset="0"/>
              </a:rPr>
              <a:t>Active in </a:t>
            </a:r>
            <a:r>
              <a:rPr lang="en-US" sz="2800" b="0" i="0" u="none" strike="noStrike" dirty="0" err="1">
                <a:solidFill>
                  <a:srgbClr val="000000"/>
                </a:solidFill>
                <a:effectLst/>
                <a:latin typeface="Calibri" panose="020F0502020204030204" pitchFamily="34" charset="0"/>
              </a:rPr>
              <a:t>Wponline</a:t>
            </a:r>
            <a:endParaRPr lang="en-US" sz="2800" b="0" i="0" u="none" strike="noStrike" dirty="0">
              <a:solidFill>
                <a:srgbClr val="000000"/>
              </a:solidFill>
              <a:effectLst/>
              <a:latin typeface="Calibri" panose="020F0502020204030204" pitchFamily="34" charset="0"/>
            </a:endParaRPr>
          </a:p>
          <a:p>
            <a:r>
              <a:rPr lang="en-US" dirty="0">
                <a:solidFill>
                  <a:srgbClr val="000000"/>
                </a:solidFill>
                <a:latin typeface="Calibri" panose="020F0502020204030204" pitchFamily="34" charset="0"/>
              </a:rPr>
              <a:t>Launched ground-breaking new major in Leadership and Professional Studies</a:t>
            </a:r>
            <a:r>
              <a:rPr lang="en-US" sz="2800" b="0" i="0" u="none" strike="noStrike" dirty="0">
                <a:solidFill>
                  <a:srgbClr val="000000"/>
                </a:solidFill>
                <a:effectLst/>
                <a:latin typeface="Calibri" panose="020F0502020204030204" pitchFamily="34" charset="0"/>
              </a:rPr>
              <a:t> </a:t>
            </a:r>
            <a:endParaRPr lang="en-US" sz="2400" b="0" i="0" u="none" strike="noStrike" dirty="0">
              <a:solidFill>
                <a:srgbClr val="000000"/>
              </a:solidFill>
              <a:effectLst/>
              <a:latin typeface="Calibri" panose="020F0502020204030204" pitchFamily="34" charset="0"/>
            </a:endParaRPr>
          </a:p>
          <a:p>
            <a:endParaRPr lang="en-US" dirty="0"/>
          </a:p>
        </p:txBody>
      </p:sp>
      <p:sp>
        <p:nvSpPr>
          <p:cNvPr id="8" name="Title 1">
            <a:extLst>
              <a:ext uri="{FF2B5EF4-FFF2-40B4-BE49-F238E27FC236}">
                <a16:creationId xmlns:a16="http://schemas.microsoft.com/office/drawing/2014/main" id="{1E5DE4D9-F5C1-6C4A-8FED-2FE2F117E652}"/>
              </a:ext>
            </a:extLst>
          </p:cNvPr>
          <p:cNvSpPr txBox="1">
            <a:spLocks/>
          </p:cNvSpPr>
          <p:nvPr/>
        </p:nvSpPr>
        <p:spPr>
          <a:xfrm>
            <a:off x="5937957" y="312403"/>
            <a:ext cx="50997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Adult learners</a:t>
            </a:r>
          </a:p>
        </p:txBody>
      </p:sp>
    </p:spTree>
    <p:extLst>
      <p:ext uri="{BB962C8B-B14F-4D97-AF65-F5344CB8AC3E}">
        <p14:creationId xmlns:p14="http://schemas.microsoft.com/office/powerpoint/2010/main" val="363510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C66B-1769-7F42-90B3-648837857EDF}"/>
              </a:ext>
            </a:extLst>
          </p:cNvPr>
          <p:cNvSpPr>
            <a:spLocks noGrp="1"/>
          </p:cNvSpPr>
          <p:nvPr>
            <p:ph type="title"/>
          </p:nvPr>
        </p:nvSpPr>
        <p:spPr>
          <a:xfrm>
            <a:off x="798257" y="637523"/>
            <a:ext cx="3608896" cy="1690993"/>
          </a:xfrm>
        </p:spPr>
        <p:txBody>
          <a:bodyPr vert="horz" lIns="91440" tIns="45720" rIns="91440" bIns="45720" rtlCol="0" anchor="b">
            <a:normAutofit/>
          </a:bodyPr>
          <a:lstStyle/>
          <a:p>
            <a:r>
              <a:rPr lang="en-US" sz="3600" kern="1200">
                <a:solidFill>
                  <a:srgbClr val="FFFFFF"/>
                </a:solidFill>
                <a:latin typeface="+mj-lt"/>
                <a:ea typeface="+mj-ea"/>
                <a:cs typeface="+mj-cs"/>
              </a:rPr>
              <a:t>Linking Academic Affairs to Career Readiness</a:t>
            </a:r>
          </a:p>
        </p:txBody>
      </p:sp>
      <p:pic>
        <p:nvPicPr>
          <p:cNvPr id="18" name="Picture 17" descr="Two men standing in front of a sign&#10;&#10;Description automatically generated">
            <a:extLst>
              <a:ext uri="{FF2B5EF4-FFF2-40B4-BE49-F238E27FC236}">
                <a16:creationId xmlns:a16="http://schemas.microsoft.com/office/drawing/2014/main" id="{B45F864F-C63E-D44E-AF1D-5BD73F4DCBC0}"/>
              </a:ext>
            </a:extLst>
          </p:cNvPr>
          <p:cNvPicPr>
            <a:picLocks noChangeAspect="1"/>
          </p:cNvPicPr>
          <p:nvPr/>
        </p:nvPicPr>
        <p:blipFill rotWithShape="1">
          <a:blip r:embed="rId2"/>
          <a:srcRect t="7241" r="-4" b="33107"/>
          <a:stretch/>
        </p:blipFill>
        <p:spPr>
          <a:xfrm>
            <a:off x="4968250" y="325905"/>
            <a:ext cx="2249424" cy="2002611"/>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9178A43A-B5E6-664C-BE67-1D35DDA9F459}"/>
              </a:ext>
            </a:extLst>
          </p:cNvPr>
          <p:cNvPicPr>
            <a:picLocks noChangeAspect="1"/>
          </p:cNvPicPr>
          <p:nvPr/>
        </p:nvPicPr>
        <p:blipFill rotWithShape="1">
          <a:blip r:embed="rId3"/>
          <a:srcRect l="9067" r="24162" b="-1"/>
          <a:stretch/>
        </p:blipFill>
        <p:spPr>
          <a:xfrm rot="5400000">
            <a:off x="5091657" y="2296549"/>
            <a:ext cx="2002611" cy="2249424"/>
          </a:xfrm>
          <a:prstGeom prst="rect">
            <a:avLst/>
          </a:prstGeom>
        </p:spPr>
      </p:pic>
      <p:pic>
        <p:nvPicPr>
          <p:cNvPr id="16" name="Picture 15" descr="A person sitting in an office chair&#10;&#10;Description automatically generated">
            <a:extLst>
              <a:ext uri="{FF2B5EF4-FFF2-40B4-BE49-F238E27FC236}">
                <a16:creationId xmlns:a16="http://schemas.microsoft.com/office/drawing/2014/main" id="{B99ADCA9-A42A-3C40-8F73-965E82E65B6A}"/>
              </a:ext>
            </a:extLst>
          </p:cNvPr>
          <p:cNvPicPr>
            <a:picLocks noChangeAspect="1"/>
          </p:cNvPicPr>
          <p:nvPr/>
        </p:nvPicPr>
        <p:blipFill rotWithShape="1">
          <a:blip r:embed="rId4"/>
          <a:srcRect r="3" b="10575"/>
          <a:stretch/>
        </p:blipFill>
        <p:spPr>
          <a:xfrm>
            <a:off x="7295203" y="325904"/>
            <a:ext cx="4570677" cy="3065565"/>
          </a:xfrm>
          <a:prstGeom prst="rect">
            <a:avLst/>
          </a:prstGeom>
        </p:spPr>
      </p:pic>
      <p:pic>
        <p:nvPicPr>
          <p:cNvPr id="7" name="Content Placeholder 6" descr="A group of people sitting around a desk&#10;&#10;Description automatically generated">
            <a:extLst>
              <a:ext uri="{FF2B5EF4-FFF2-40B4-BE49-F238E27FC236}">
                <a16:creationId xmlns:a16="http://schemas.microsoft.com/office/drawing/2014/main" id="{516A66F9-FAD7-AE43-82E9-7665A99C872E}"/>
              </a:ext>
            </a:extLst>
          </p:cNvPr>
          <p:cNvPicPr>
            <a:picLocks noGrp="1" noChangeAspect="1"/>
          </p:cNvPicPr>
          <p:nvPr>
            <p:ph sz="half" idx="2"/>
          </p:nvPr>
        </p:nvPicPr>
        <p:blipFill rotWithShape="1">
          <a:blip r:embed="rId5"/>
          <a:srcRect l="2662" r="13090" b="-2"/>
          <a:stretch/>
        </p:blipFill>
        <p:spPr>
          <a:xfrm>
            <a:off x="4976656" y="4511800"/>
            <a:ext cx="2249424" cy="2002536"/>
          </a:xfrm>
          <a:prstGeom prst="rect">
            <a:avLst/>
          </a:prstGeom>
        </p:spPr>
      </p:pic>
      <p:pic>
        <p:nvPicPr>
          <p:cNvPr id="5" name="Picture 4" descr="An orange background with a white border&#10;&#10;Description automatically generated">
            <a:extLst>
              <a:ext uri="{FF2B5EF4-FFF2-40B4-BE49-F238E27FC236}">
                <a16:creationId xmlns:a16="http://schemas.microsoft.com/office/drawing/2014/main" id="{47377C42-154A-C6DC-5660-7AC0088EFB98}"/>
              </a:ext>
            </a:extLst>
          </p:cNvPr>
          <p:cNvPicPr>
            <a:picLocks noChangeAspect="1"/>
          </p:cNvPicPr>
          <p:nvPr/>
        </p:nvPicPr>
        <p:blipFill rotWithShape="1">
          <a:blip r:embed="rId6"/>
          <a:srcRect l="15801"/>
          <a:stretch/>
        </p:blipFill>
        <p:spPr>
          <a:xfrm>
            <a:off x="7295203" y="3474720"/>
            <a:ext cx="4570677" cy="3053487"/>
          </a:xfrm>
          <a:prstGeom prst="rect">
            <a:avLst/>
          </a:prstGeom>
        </p:spPr>
      </p:pic>
      <p:graphicFrame>
        <p:nvGraphicFramePr>
          <p:cNvPr id="17" name="Content Placeholder 2">
            <a:extLst>
              <a:ext uri="{FF2B5EF4-FFF2-40B4-BE49-F238E27FC236}">
                <a16:creationId xmlns:a16="http://schemas.microsoft.com/office/drawing/2014/main" id="{8DD2AEA7-F2A1-1D57-60A7-7E2FB8BEFCBA}"/>
              </a:ext>
            </a:extLst>
          </p:cNvPr>
          <p:cNvGraphicFramePr>
            <a:graphicFrameLocks noGrp="1"/>
          </p:cNvGraphicFramePr>
          <p:nvPr>
            <p:ph sz="half" idx="1"/>
            <p:extLst/>
          </p:nvPr>
        </p:nvGraphicFramePr>
        <p:xfrm>
          <a:off x="798256" y="2474260"/>
          <a:ext cx="3607930" cy="3677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19381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17332E8-C69B-F9DD-BAA6-21EF14AA9740}"/>
              </a:ext>
            </a:extLst>
          </p:cNvPr>
          <p:cNvPicPr>
            <a:picLocks noChangeAspect="1"/>
          </p:cNvPicPr>
          <p:nvPr/>
        </p:nvPicPr>
        <p:blipFill>
          <a:blip r:embed="rId3"/>
          <a:stretch>
            <a:fillRect/>
          </a:stretch>
        </p:blipFill>
        <p:spPr>
          <a:xfrm>
            <a:off x="2868419" y="1847956"/>
            <a:ext cx="5884787" cy="3714713"/>
          </a:xfrm>
          <a:prstGeom prst="rect">
            <a:avLst/>
          </a:prstGeom>
          <a:ln>
            <a:solidFill>
              <a:schemeClr val="tx1"/>
            </a:solidFill>
          </a:ln>
        </p:spPr>
      </p:pic>
      <p:pic>
        <p:nvPicPr>
          <p:cNvPr id="7" name="Picture 6">
            <a:extLst>
              <a:ext uri="{FF2B5EF4-FFF2-40B4-BE49-F238E27FC236}">
                <a16:creationId xmlns:a16="http://schemas.microsoft.com/office/drawing/2014/main" id="{E70B5E52-61E7-9F4B-4733-7FBC008AC5C5}"/>
              </a:ext>
            </a:extLst>
          </p:cNvPr>
          <p:cNvPicPr>
            <a:picLocks noChangeAspect="1"/>
          </p:cNvPicPr>
          <p:nvPr/>
        </p:nvPicPr>
        <p:blipFill>
          <a:blip r:embed="rId4"/>
          <a:stretch>
            <a:fillRect/>
          </a:stretch>
        </p:blipFill>
        <p:spPr>
          <a:xfrm>
            <a:off x="3296997" y="238798"/>
            <a:ext cx="5027630" cy="1122141"/>
          </a:xfrm>
          <a:prstGeom prst="rect">
            <a:avLst/>
          </a:prstGeom>
        </p:spPr>
      </p:pic>
      <p:pic>
        <p:nvPicPr>
          <p:cNvPr id="1028" name="Picture 4" descr="A group of children walking in a school hallway&#10;&#10;Description automatically generated">
            <a:extLst>
              <a:ext uri="{FF2B5EF4-FFF2-40B4-BE49-F238E27FC236}">
                <a16:creationId xmlns:a16="http://schemas.microsoft.com/office/drawing/2014/main" id="{82330297-D62A-5F5F-9396-E64AADA31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44" y="2043987"/>
            <a:ext cx="2245013" cy="32403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9406B9EA-A625-8D21-DB7A-2DC9046DBF0A}"/>
              </a:ext>
            </a:extLst>
          </p:cNvPr>
          <p:cNvSpPr/>
          <p:nvPr/>
        </p:nvSpPr>
        <p:spPr>
          <a:xfrm>
            <a:off x="2477844" y="3214621"/>
            <a:ext cx="352712" cy="49625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8" name="Picture 7">
            <a:extLst>
              <a:ext uri="{FF2B5EF4-FFF2-40B4-BE49-F238E27FC236}">
                <a16:creationId xmlns:a16="http://schemas.microsoft.com/office/drawing/2014/main" id="{0D163EB9-651E-DFD0-0B89-AAB27F32E73C}"/>
              </a:ext>
            </a:extLst>
          </p:cNvPr>
          <p:cNvPicPr>
            <a:picLocks noChangeAspect="1"/>
          </p:cNvPicPr>
          <p:nvPr/>
        </p:nvPicPr>
        <p:blipFill>
          <a:blip r:embed="rId6"/>
          <a:stretch>
            <a:fillRect/>
          </a:stretch>
        </p:blipFill>
        <p:spPr>
          <a:xfrm>
            <a:off x="9203868" y="2586501"/>
            <a:ext cx="2888797" cy="1925864"/>
          </a:xfrm>
          <a:prstGeom prst="rect">
            <a:avLst/>
          </a:prstGeom>
          <a:ln>
            <a:solidFill>
              <a:schemeClr val="tx1"/>
            </a:solidFill>
          </a:ln>
        </p:spPr>
      </p:pic>
      <p:sp>
        <p:nvSpPr>
          <p:cNvPr id="4" name="Right Arrow 3">
            <a:extLst>
              <a:ext uri="{FF2B5EF4-FFF2-40B4-BE49-F238E27FC236}">
                <a16:creationId xmlns:a16="http://schemas.microsoft.com/office/drawing/2014/main" id="{F22A5DC7-AADC-115F-08D3-985423B1D1B7}"/>
              </a:ext>
            </a:extLst>
          </p:cNvPr>
          <p:cNvSpPr/>
          <p:nvPr/>
        </p:nvSpPr>
        <p:spPr>
          <a:xfrm>
            <a:off x="8791069" y="3214621"/>
            <a:ext cx="356616" cy="49377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15008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1562911" y="208897"/>
            <a:ext cx="9066178" cy="830997"/>
          </a:xfrm>
          <a:prstGeom prst="rect">
            <a:avLst/>
          </a:prstGeom>
          <a:noFill/>
        </p:spPr>
        <p:txBody>
          <a:bodyPr wrap="square" rtlCol="0">
            <a:spAutoFit/>
          </a:bodyPr>
          <a:lstStyle/>
          <a:p>
            <a:pPr algn="ctr"/>
            <a:r>
              <a:rPr lang="en-US" sz="4800" b="1" dirty="0"/>
              <a:t>The COE Pillars of Momentum</a:t>
            </a:r>
          </a:p>
        </p:txBody>
      </p:sp>
      <p:pic>
        <p:nvPicPr>
          <p:cNvPr id="2" name="Picture 1">
            <a:extLst>
              <a:ext uri="{FF2B5EF4-FFF2-40B4-BE49-F238E27FC236}">
                <a16:creationId xmlns:a16="http://schemas.microsoft.com/office/drawing/2014/main" id="{BA0D6614-6D11-6510-3BC7-B3DA087C8854}"/>
              </a:ext>
            </a:extLst>
          </p:cNvPr>
          <p:cNvPicPr>
            <a:picLocks noChangeAspect="1"/>
          </p:cNvPicPr>
          <p:nvPr/>
        </p:nvPicPr>
        <p:blipFill>
          <a:blip r:embed="rId3"/>
          <a:stretch>
            <a:fillRect/>
          </a:stretch>
        </p:blipFill>
        <p:spPr>
          <a:xfrm>
            <a:off x="380952" y="5888337"/>
            <a:ext cx="2901950" cy="647700"/>
          </a:xfrm>
          <a:prstGeom prst="rect">
            <a:avLst/>
          </a:prstGeom>
        </p:spPr>
      </p:pic>
      <p:sp>
        <p:nvSpPr>
          <p:cNvPr id="3" name="TextBox 2">
            <a:extLst>
              <a:ext uri="{FF2B5EF4-FFF2-40B4-BE49-F238E27FC236}">
                <a16:creationId xmlns:a16="http://schemas.microsoft.com/office/drawing/2014/main" id="{C3B7C5D1-6C66-3BE5-CDDC-174B8DE1E4BF}"/>
              </a:ext>
            </a:extLst>
          </p:cNvPr>
          <p:cNvSpPr txBox="1"/>
          <p:nvPr/>
        </p:nvSpPr>
        <p:spPr>
          <a:xfrm>
            <a:off x="400878" y="1215259"/>
            <a:ext cx="11390244" cy="4154984"/>
          </a:xfrm>
          <a:prstGeom prst="rect">
            <a:avLst/>
          </a:prstGeom>
          <a:noFill/>
        </p:spPr>
        <p:txBody>
          <a:bodyPr wrap="square" rtlCol="0">
            <a:spAutoFit/>
          </a:bodyPr>
          <a:lstStyle/>
          <a:p>
            <a:pPr algn="ctr"/>
            <a:r>
              <a:rPr lang="en-US" sz="2400" dirty="0"/>
              <a:t>I – </a:t>
            </a:r>
            <a:r>
              <a:rPr lang="en-US" sz="2400" b="1" dirty="0">
                <a:solidFill>
                  <a:schemeClr val="bg1"/>
                </a:solidFill>
              </a:rPr>
              <a:t>Increase enrollment </a:t>
            </a:r>
            <a:r>
              <a:rPr lang="en-US" sz="2400" dirty="0"/>
              <a:t>through aspiring educator/dual enrollment opportunities and the creation of apprenticeships with partner school districts. </a:t>
            </a:r>
          </a:p>
          <a:p>
            <a:pPr algn="ctr"/>
            <a:endParaRPr lang="en-US" sz="2400" dirty="0"/>
          </a:p>
          <a:p>
            <a:pPr algn="ctr"/>
            <a:r>
              <a:rPr lang="en-US" sz="2400" dirty="0"/>
              <a:t>2 - </a:t>
            </a:r>
            <a:r>
              <a:rPr lang="en-US" sz="2400" b="1" dirty="0">
                <a:solidFill>
                  <a:schemeClr val="bg1"/>
                </a:solidFill>
              </a:rPr>
              <a:t>Decrease</a:t>
            </a:r>
            <a:r>
              <a:rPr lang="en-US" sz="2400" dirty="0"/>
              <a:t> </a:t>
            </a:r>
            <a:r>
              <a:rPr lang="en-US" sz="2400" b="1" dirty="0">
                <a:solidFill>
                  <a:schemeClr val="bg1"/>
                </a:solidFill>
              </a:rPr>
              <a:t>attrition </a:t>
            </a:r>
            <a:r>
              <a:rPr lang="en-US" sz="2400" dirty="0"/>
              <a:t>through support for academic, financial, and well-being challenges.</a:t>
            </a:r>
          </a:p>
          <a:p>
            <a:pPr algn="ctr"/>
            <a:endParaRPr lang="en-US" sz="2400" dirty="0"/>
          </a:p>
          <a:p>
            <a:pPr algn="ctr"/>
            <a:r>
              <a:rPr lang="en-US" sz="2400" dirty="0"/>
              <a:t>3 – </a:t>
            </a:r>
            <a:r>
              <a:rPr lang="en-US" sz="2400" b="1" dirty="0">
                <a:solidFill>
                  <a:schemeClr val="bg1"/>
                </a:solidFill>
              </a:rPr>
              <a:t>Offer</a:t>
            </a:r>
            <a:r>
              <a:rPr lang="en-US" sz="2400" dirty="0"/>
              <a:t> </a:t>
            </a:r>
            <a:r>
              <a:rPr lang="en-US" sz="2400" b="1" dirty="0">
                <a:solidFill>
                  <a:schemeClr val="bg1"/>
                </a:solidFill>
              </a:rPr>
              <a:t>alternative credentials </a:t>
            </a:r>
            <a:r>
              <a:rPr lang="en-US" sz="2400" dirty="0"/>
              <a:t>that may build to an education degree and </a:t>
            </a:r>
            <a:r>
              <a:rPr lang="en-US" sz="2400" b="1" dirty="0">
                <a:solidFill>
                  <a:schemeClr val="bg1"/>
                </a:solidFill>
              </a:rPr>
              <a:t>alternate route teacher certification programs </a:t>
            </a:r>
            <a:r>
              <a:rPr lang="en-US" sz="2400" dirty="0"/>
              <a:t>that meet statewide demand.</a:t>
            </a:r>
          </a:p>
          <a:p>
            <a:pPr algn="ctr"/>
            <a:endParaRPr lang="en-US" sz="2400" dirty="0"/>
          </a:p>
          <a:p>
            <a:pPr algn="ctr"/>
            <a:r>
              <a:rPr lang="en-US" sz="2400" dirty="0"/>
              <a:t>4 – Appeal to </a:t>
            </a:r>
            <a:r>
              <a:rPr lang="en-US" sz="2400" b="1" dirty="0">
                <a:solidFill>
                  <a:schemeClr val="bg1"/>
                </a:solidFill>
              </a:rPr>
              <a:t>adult learners</a:t>
            </a:r>
            <a:r>
              <a:rPr lang="en-US" sz="2400" dirty="0"/>
              <a:t> with responsive programs, policies, and processes.</a:t>
            </a:r>
          </a:p>
          <a:p>
            <a:pPr algn="ctr"/>
            <a:endParaRPr lang="en-US" sz="2400" dirty="0"/>
          </a:p>
          <a:p>
            <a:pPr algn="ctr"/>
            <a:r>
              <a:rPr lang="en-US" sz="2400" dirty="0"/>
              <a:t>5 – Enact systemic change to address issues of </a:t>
            </a:r>
            <a:r>
              <a:rPr lang="en-US" sz="2400" b="1" dirty="0">
                <a:solidFill>
                  <a:schemeClr val="bg1"/>
                </a:solidFill>
              </a:rPr>
              <a:t>diversity, equity, inclusion, and justice</a:t>
            </a:r>
            <a:r>
              <a:rPr lang="en-US" sz="2400" dirty="0"/>
              <a:t>.</a:t>
            </a:r>
          </a:p>
        </p:txBody>
      </p:sp>
    </p:spTree>
    <p:extLst>
      <p:ext uri="{BB962C8B-B14F-4D97-AF65-F5344CB8AC3E}">
        <p14:creationId xmlns:p14="http://schemas.microsoft.com/office/powerpoint/2010/main" val="2929228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2"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341084" y="473358"/>
            <a:ext cx="11509829" cy="769441"/>
          </a:xfrm>
          <a:prstGeom prst="rect">
            <a:avLst/>
          </a:prstGeom>
          <a:noFill/>
        </p:spPr>
        <p:txBody>
          <a:bodyPr wrap="square" rtlCol="0">
            <a:spAutoFit/>
          </a:bodyPr>
          <a:lstStyle/>
          <a:p>
            <a:pPr algn="ctr"/>
            <a:r>
              <a:rPr lang="en-US" sz="4400" b="1" dirty="0"/>
              <a:t>Centering Diversity, Equity, Inclusion, and Justice</a:t>
            </a:r>
          </a:p>
        </p:txBody>
      </p:sp>
      <p:sp>
        <p:nvSpPr>
          <p:cNvPr id="2" name="TextBox 1">
            <a:extLst>
              <a:ext uri="{FF2B5EF4-FFF2-40B4-BE49-F238E27FC236}">
                <a16:creationId xmlns:a16="http://schemas.microsoft.com/office/drawing/2014/main" id="{19E1A786-5B32-6AED-F7EA-13A31C87CBCE}"/>
              </a:ext>
            </a:extLst>
          </p:cNvPr>
          <p:cNvSpPr txBox="1"/>
          <p:nvPr/>
        </p:nvSpPr>
        <p:spPr>
          <a:xfrm>
            <a:off x="0" y="1754230"/>
            <a:ext cx="6175020" cy="3359061"/>
          </a:xfrm>
          <a:prstGeom prst="rect">
            <a:avLst/>
          </a:prstGeom>
          <a:noFill/>
        </p:spPr>
        <p:txBody>
          <a:bodyPr wrap="square" rtlCol="0">
            <a:spAutoFit/>
          </a:bodyPr>
          <a:lstStyle/>
          <a:p>
            <a:pPr algn="ctr"/>
            <a:r>
              <a:rPr lang="en-US" sz="2400" u="sng" dirty="0">
                <a:ln w="0"/>
                <a:solidFill>
                  <a:schemeClr val="bg1"/>
                </a:solidFill>
                <a:effectLst>
                  <a:outerShdw blurRad="38100" dist="19050" dir="2700000" algn="tl" rotWithShape="0">
                    <a:schemeClr val="dk1">
                      <a:alpha val="40000"/>
                    </a:schemeClr>
                  </a:outerShdw>
                </a:effectLst>
              </a:rPr>
              <a:t>Prioritizing Diverse Experiences &amp; Perspectives</a:t>
            </a:r>
            <a:endParaRPr lang="en-US" sz="2400" dirty="0"/>
          </a:p>
          <a:p>
            <a:pPr algn="ctr"/>
            <a:endParaRPr lang="en-US" sz="2400" dirty="0"/>
          </a:p>
          <a:p>
            <a:pPr algn="ctr"/>
            <a:r>
              <a:rPr lang="en-US" sz="2400" dirty="0"/>
              <a:t>Child Development Center</a:t>
            </a:r>
          </a:p>
          <a:p>
            <a:pPr algn="ctr">
              <a:lnSpc>
                <a:spcPct val="150000"/>
              </a:lnSpc>
            </a:pPr>
            <a:r>
              <a:rPr lang="en-US" sz="2400" dirty="0"/>
              <a:t>Youth Programs – Transition Program</a:t>
            </a:r>
          </a:p>
          <a:p>
            <a:pPr algn="ctr">
              <a:lnSpc>
                <a:spcPct val="150000"/>
              </a:lnSpc>
            </a:pPr>
            <a:r>
              <a:rPr lang="en-US" sz="2400" dirty="0"/>
              <a:t>Pre-Doctoral Faculty Fellows in TEDU &amp; SEPD</a:t>
            </a:r>
          </a:p>
          <a:p>
            <a:pPr algn="ctr">
              <a:lnSpc>
                <a:spcPct val="150000"/>
              </a:lnSpc>
            </a:pPr>
            <a:r>
              <a:rPr lang="en-US" sz="2400" dirty="0"/>
              <a:t>One-Year-Only Faculty in ELPS</a:t>
            </a:r>
          </a:p>
          <a:p>
            <a:pPr algn="ctr">
              <a:lnSpc>
                <a:spcPct val="150000"/>
              </a:lnSpc>
            </a:pPr>
            <a:r>
              <a:rPr lang="en-US" sz="2400" dirty="0"/>
              <a:t>Leadership Opportunities </a:t>
            </a:r>
          </a:p>
        </p:txBody>
      </p:sp>
      <p:sp>
        <p:nvSpPr>
          <p:cNvPr id="3" name="TextBox 2">
            <a:extLst>
              <a:ext uri="{FF2B5EF4-FFF2-40B4-BE49-F238E27FC236}">
                <a16:creationId xmlns:a16="http://schemas.microsoft.com/office/drawing/2014/main" id="{9C39B8BA-9216-9074-A206-4BC0A4164A64}"/>
              </a:ext>
            </a:extLst>
          </p:cNvPr>
          <p:cNvSpPr txBox="1"/>
          <p:nvPr/>
        </p:nvSpPr>
        <p:spPr>
          <a:xfrm>
            <a:off x="6175020" y="1754230"/>
            <a:ext cx="6016980" cy="3482172"/>
          </a:xfrm>
          <a:prstGeom prst="rect">
            <a:avLst/>
          </a:prstGeom>
          <a:noFill/>
        </p:spPr>
        <p:txBody>
          <a:bodyPr wrap="square" rtlCol="0">
            <a:spAutoFit/>
          </a:bodyPr>
          <a:lstStyle/>
          <a:p>
            <a:pPr algn="ctr"/>
            <a:r>
              <a:rPr lang="en-US" sz="2400" u="sng" dirty="0">
                <a:solidFill>
                  <a:schemeClr val="bg1"/>
                </a:solidFill>
              </a:rPr>
              <a:t>Efforts to Diversify the Educator Workforce</a:t>
            </a:r>
          </a:p>
          <a:p>
            <a:pPr algn="ctr"/>
            <a:endParaRPr lang="en-US" sz="2000" u="sng" dirty="0"/>
          </a:p>
          <a:p>
            <a:pPr algn="ctr">
              <a:lnSpc>
                <a:spcPct val="150000"/>
              </a:lnSpc>
            </a:pPr>
            <a:r>
              <a:rPr lang="en-US" sz="2400" dirty="0"/>
              <a:t>Aspiring Educators</a:t>
            </a:r>
          </a:p>
          <a:p>
            <a:pPr algn="ctr">
              <a:lnSpc>
                <a:spcPct val="150000"/>
              </a:lnSpc>
            </a:pPr>
            <a:r>
              <a:rPr lang="en-US" sz="2400" dirty="0"/>
              <a:t>iTeach@WP</a:t>
            </a:r>
          </a:p>
          <a:p>
            <a:pPr algn="ctr">
              <a:lnSpc>
                <a:spcPct val="150000"/>
              </a:lnSpc>
            </a:pPr>
            <a:r>
              <a:rPr lang="en-US" sz="2400" dirty="0"/>
              <a:t>USED Hawkins Grant</a:t>
            </a:r>
          </a:p>
          <a:p>
            <a:pPr algn="ctr">
              <a:lnSpc>
                <a:spcPct val="150000"/>
              </a:lnSpc>
            </a:pPr>
            <a:r>
              <a:rPr lang="en-US" sz="2400" dirty="0"/>
              <a:t>NJDOE Minority Teacher Development Grant</a:t>
            </a:r>
          </a:p>
          <a:p>
            <a:pPr algn="ctr">
              <a:lnSpc>
                <a:spcPct val="150000"/>
              </a:lnSpc>
            </a:pPr>
            <a:r>
              <a:rPr lang="en-US" sz="2400" dirty="0"/>
              <a:t>Fall 2023 NJFEA Conference at WP</a:t>
            </a:r>
          </a:p>
        </p:txBody>
      </p:sp>
      <p:pic>
        <p:nvPicPr>
          <p:cNvPr id="4" name="Picture 3">
            <a:extLst>
              <a:ext uri="{FF2B5EF4-FFF2-40B4-BE49-F238E27FC236}">
                <a16:creationId xmlns:a16="http://schemas.microsoft.com/office/drawing/2014/main" id="{B4FE373D-8C35-5DAE-2B8C-2A854D328376}"/>
              </a:ext>
            </a:extLst>
          </p:cNvPr>
          <p:cNvPicPr>
            <a:picLocks noChangeAspect="1"/>
          </p:cNvPicPr>
          <p:nvPr/>
        </p:nvPicPr>
        <p:blipFill>
          <a:blip r:embed="rId3"/>
          <a:stretch>
            <a:fillRect/>
          </a:stretch>
        </p:blipFill>
        <p:spPr>
          <a:xfrm>
            <a:off x="324508" y="5957478"/>
            <a:ext cx="2901950" cy="647700"/>
          </a:xfrm>
          <a:prstGeom prst="rect">
            <a:avLst/>
          </a:prstGeom>
        </p:spPr>
      </p:pic>
      <p:cxnSp>
        <p:nvCxnSpPr>
          <p:cNvPr id="8" name="Straight Connector 7">
            <a:extLst>
              <a:ext uri="{FF2B5EF4-FFF2-40B4-BE49-F238E27FC236}">
                <a16:creationId xmlns:a16="http://schemas.microsoft.com/office/drawing/2014/main" id="{2AC5035D-CC42-0B6B-90C5-6F83A6D4B897}"/>
              </a:ext>
            </a:extLst>
          </p:cNvPr>
          <p:cNvCxnSpPr>
            <a:cxnSpLocks/>
          </p:cNvCxnSpPr>
          <p:nvPr/>
        </p:nvCxnSpPr>
        <p:spPr>
          <a:xfrm>
            <a:off x="6175020" y="1500809"/>
            <a:ext cx="0" cy="4055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246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stretch>
            <a:fillRect/>
          </a:stretch>
        </p:blipFill>
        <p:spPr>
          <a:xfrm>
            <a:off x="-2" y="-4973"/>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147430" y="383214"/>
            <a:ext cx="11897139" cy="830997"/>
          </a:xfrm>
          <a:prstGeom prst="rect">
            <a:avLst/>
          </a:prstGeom>
          <a:noFill/>
        </p:spPr>
        <p:txBody>
          <a:bodyPr wrap="square" rtlCol="0">
            <a:spAutoFit/>
          </a:bodyPr>
          <a:lstStyle/>
          <a:p>
            <a:pPr algn="ctr"/>
            <a:r>
              <a:rPr lang="en-US" sz="4800" b="1" dirty="0"/>
              <a:t>COE Systemic Commitment to Student Success</a:t>
            </a:r>
          </a:p>
        </p:txBody>
      </p:sp>
      <p:pic>
        <p:nvPicPr>
          <p:cNvPr id="2" name="Picture 1">
            <a:extLst>
              <a:ext uri="{FF2B5EF4-FFF2-40B4-BE49-F238E27FC236}">
                <a16:creationId xmlns:a16="http://schemas.microsoft.com/office/drawing/2014/main" id="{BA0D6614-6D11-6510-3BC7-B3DA087C8854}"/>
              </a:ext>
            </a:extLst>
          </p:cNvPr>
          <p:cNvPicPr>
            <a:picLocks noChangeAspect="1"/>
          </p:cNvPicPr>
          <p:nvPr/>
        </p:nvPicPr>
        <p:blipFill>
          <a:blip r:embed="rId3"/>
          <a:stretch>
            <a:fillRect/>
          </a:stretch>
        </p:blipFill>
        <p:spPr>
          <a:xfrm>
            <a:off x="380952" y="5888337"/>
            <a:ext cx="2901950" cy="647700"/>
          </a:xfrm>
          <a:prstGeom prst="rect">
            <a:avLst/>
          </a:prstGeom>
        </p:spPr>
      </p:pic>
      <p:sp>
        <p:nvSpPr>
          <p:cNvPr id="4" name="Rounded Rectangle 3">
            <a:extLst>
              <a:ext uri="{FF2B5EF4-FFF2-40B4-BE49-F238E27FC236}">
                <a16:creationId xmlns:a16="http://schemas.microsoft.com/office/drawing/2014/main" id="{317F6821-BDB8-6E9A-669A-298A1DBE902A}"/>
              </a:ext>
            </a:extLst>
          </p:cNvPr>
          <p:cNvSpPr/>
          <p:nvPr/>
        </p:nvSpPr>
        <p:spPr>
          <a:xfrm>
            <a:off x="3178645" y="1396447"/>
            <a:ext cx="2779776" cy="4174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00000"/>
              </a:lnSpc>
            </a:pPr>
            <a:endParaRPr lang="en-US" sz="2000" u="sng" dirty="0">
              <a:solidFill>
                <a:schemeClr val="bg1"/>
              </a:solidFill>
            </a:endParaRPr>
          </a:p>
          <a:p>
            <a:pPr lvl="0" algn="ctr">
              <a:lnSpc>
                <a:spcPct val="100000"/>
              </a:lnSpc>
            </a:pPr>
            <a:r>
              <a:rPr lang="en-US" sz="2000" u="sng" dirty="0">
                <a:solidFill>
                  <a:schemeClr val="bg1"/>
                </a:solidFill>
              </a:rPr>
              <a:t>Attrition Reduction</a:t>
            </a:r>
          </a:p>
          <a:p>
            <a:pPr lvl="0" algn="ctr">
              <a:lnSpc>
                <a:spcPct val="100000"/>
              </a:lnSpc>
            </a:pPr>
            <a:endParaRPr lang="en-US" sz="2000" dirty="0">
              <a:solidFill>
                <a:schemeClr val="bg1"/>
              </a:solidFill>
            </a:endParaRPr>
          </a:p>
          <a:p>
            <a:pPr lvl="0" algn="ctr">
              <a:lnSpc>
                <a:spcPct val="150000"/>
              </a:lnSpc>
            </a:pPr>
            <a:r>
              <a:rPr lang="en-US" sz="2000" dirty="0">
                <a:solidFill>
                  <a:schemeClr val="bg1"/>
                </a:solidFill>
              </a:rPr>
              <a:t>EDUC 2000</a:t>
            </a:r>
          </a:p>
          <a:p>
            <a:pPr lvl="0" algn="ctr">
              <a:lnSpc>
                <a:spcPct val="150000"/>
              </a:lnSpc>
            </a:pPr>
            <a:r>
              <a:rPr lang="en-US" sz="2000" dirty="0">
                <a:solidFill>
                  <a:schemeClr val="bg1"/>
                </a:solidFill>
              </a:rPr>
              <a:t>Praxis Support</a:t>
            </a:r>
          </a:p>
          <a:p>
            <a:pPr lvl="0" algn="ctr">
              <a:lnSpc>
                <a:spcPct val="150000"/>
              </a:lnSpc>
            </a:pPr>
            <a:r>
              <a:rPr lang="en-US" sz="2000" dirty="0" err="1">
                <a:solidFill>
                  <a:schemeClr val="bg1"/>
                </a:solidFill>
              </a:rPr>
              <a:t>iTeach</a:t>
            </a:r>
            <a:r>
              <a:rPr lang="en-US" sz="2000" dirty="0">
                <a:solidFill>
                  <a:schemeClr val="bg1"/>
                </a:solidFill>
              </a:rPr>
              <a:t> @ WP</a:t>
            </a:r>
          </a:p>
          <a:p>
            <a:pPr algn="ctr"/>
            <a:endParaRPr lang="en-US" sz="2000" dirty="0">
              <a:solidFill>
                <a:schemeClr val="tx1"/>
              </a:solidFill>
            </a:endParaRPr>
          </a:p>
          <a:p>
            <a:pPr algn="ctr"/>
            <a:endParaRPr lang="en-US" sz="2000" dirty="0">
              <a:solidFill>
                <a:schemeClr val="tx1"/>
              </a:solidFill>
            </a:endParaRPr>
          </a:p>
          <a:p>
            <a:pPr algn="ctr"/>
            <a:r>
              <a:rPr lang="en-US" sz="2000" dirty="0">
                <a:solidFill>
                  <a:schemeClr val="tx1"/>
                </a:solidFill>
              </a:rPr>
              <a:t>Case Management/Wrap-Around Support with Faculty Mentorship</a:t>
            </a:r>
          </a:p>
          <a:p>
            <a:pPr algn="ctr"/>
            <a:endParaRPr lang="en-US" sz="2000" dirty="0">
              <a:solidFill>
                <a:schemeClr val="tx1"/>
              </a:solidFill>
            </a:endParaRPr>
          </a:p>
        </p:txBody>
      </p:sp>
      <p:sp>
        <p:nvSpPr>
          <p:cNvPr id="7" name="Rounded Rectangle 6">
            <a:extLst>
              <a:ext uri="{FF2B5EF4-FFF2-40B4-BE49-F238E27FC236}">
                <a16:creationId xmlns:a16="http://schemas.microsoft.com/office/drawing/2014/main" id="{362B7AD6-1813-58BA-F9F9-FBFDACA2EED8}"/>
              </a:ext>
            </a:extLst>
          </p:cNvPr>
          <p:cNvSpPr/>
          <p:nvPr/>
        </p:nvSpPr>
        <p:spPr>
          <a:xfrm>
            <a:off x="6183096" y="1396447"/>
            <a:ext cx="2779776" cy="4174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00000"/>
              </a:lnSpc>
            </a:pPr>
            <a:endParaRPr lang="en-US" sz="2000" b="1" u="sng" dirty="0">
              <a:solidFill>
                <a:schemeClr val="bg1"/>
              </a:solidFill>
            </a:endParaRPr>
          </a:p>
          <a:p>
            <a:pPr lvl="0" algn="ctr">
              <a:lnSpc>
                <a:spcPct val="100000"/>
              </a:lnSpc>
            </a:pPr>
            <a:r>
              <a:rPr lang="en-US" sz="2000" u="sng" dirty="0">
                <a:solidFill>
                  <a:schemeClr val="bg1"/>
                </a:solidFill>
              </a:rPr>
              <a:t>Adult Learners</a:t>
            </a:r>
          </a:p>
          <a:p>
            <a:pPr lvl="0" algn="ctr"/>
            <a:endParaRPr lang="en-US" sz="2000" dirty="0">
              <a:solidFill>
                <a:schemeClr val="bg1"/>
              </a:solidFill>
            </a:endParaRPr>
          </a:p>
          <a:p>
            <a:pPr lvl="0" algn="ctr"/>
            <a:r>
              <a:rPr lang="en-US" sz="2000" dirty="0">
                <a:solidFill>
                  <a:schemeClr val="bg1"/>
                </a:solidFill>
              </a:rPr>
              <a:t>BA in Early Childhood Ed for Paras</a:t>
            </a:r>
          </a:p>
          <a:p>
            <a:pPr lvl="0" algn="ctr"/>
            <a:endParaRPr lang="en-US" sz="2000" dirty="0">
              <a:solidFill>
                <a:schemeClr val="bg1"/>
              </a:solidFill>
            </a:endParaRPr>
          </a:p>
          <a:p>
            <a:pPr lvl="0" algn="ctr"/>
            <a:r>
              <a:rPr lang="en-US" sz="2000" dirty="0">
                <a:solidFill>
                  <a:schemeClr val="bg1"/>
                </a:solidFill>
              </a:rPr>
              <a:t>WP Online Expansion</a:t>
            </a:r>
          </a:p>
          <a:p>
            <a:pPr lvl="0" algn="ctr"/>
            <a:endParaRPr lang="en-US" sz="2000" b="1" dirty="0">
              <a:solidFill>
                <a:schemeClr val="bg1"/>
              </a:solidFill>
            </a:endParaRPr>
          </a:p>
          <a:p>
            <a:pPr lvl="0" algn="ctr"/>
            <a:r>
              <a:rPr lang="en-US" sz="2000" dirty="0">
                <a:solidFill>
                  <a:schemeClr val="tx1"/>
                </a:solidFill>
              </a:rPr>
              <a:t>Collaboration with DCAL</a:t>
            </a:r>
          </a:p>
          <a:p>
            <a:pPr lvl="0" algn="ctr"/>
            <a:endParaRPr lang="en-US" sz="2000" dirty="0">
              <a:solidFill>
                <a:schemeClr val="tx1"/>
              </a:solidFill>
            </a:endParaRPr>
          </a:p>
          <a:p>
            <a:pPr algn="ctr"/>
            <a:r>
              <a:rPr lang="en-US" sz="2000" dirty="0">
                <a:solidFill>
                  <a:schemeClr val="tx1"/>
                </a:solidFill>
              </a:rPr>
              <a:t>Community College and Transfer Students</a:t>
            </a:r>
          </a:p>
          <a:p>
            <a:pPr lvl="0" algn="ctr"/>
            <a:endParaRPr lang="en-US" sz="2000" dirty="0">
              <a:solidFill>
                <a:schemeClr val="bg1"/>
              </a:solidFill>
            </a:endParaRPr>
          </a:p>
        </p:txBody>
      </p:sp>
      <p:sp>
        <p:nvSpPr>
          <p:cNvPr id="10" name="Rounded Rectangle 9">
            <a:extLst>
              <a:ext uri="{FF2B5EF4-FFF2-40B4-BE49-F238E27FC236}">
                <a16:creationId xmlns:a16="http://schemas.microsoft.com/office/drawing/2014/main" id="{23B2D2AD-AC42-47F5-0E6B-BD8A5B6C1C0E}"/>
              </a:ext>
            </a:extLst>
          </p:cNvPr>
          <p:cNvSpPr/>
          <p:nvPr/>
        </p:nvSpPr>
        <p:spPr>
          <a:xfrm>
            <a:off x="9238030" y="1388390"/>
            <a:ext cx="2779776" cy="4174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00000"/>
              </a:lnSpc>
            </a:pPr>
            <a:r>
              <a:rPr lang="en-US" sz="2000" u="sng" dirty="0">
                <a:solidFill>
                  <a:schemeClr val="bg1"/>
                </a:solidFill>
              </a:rPr>
              <a:t>Alternative Credentials</a:t>
            </a:r>
          </a:p>
          <a:p>
            <a:pPr lvl="0" algn="ctr">
              <a:lnSpc>
                <a:spcPct val="100000"/>
              </a:lnSpc>
            </a:pPr>
            <a:endParaRPr lang="en-US" sz="2000" b="1" dirty="0">
              <a:solidFill>
                <a:schemeClr val="bg1"/>
              </a:solidFill>
            </a:endParaRPr>
          </a:p>
          <a:p>
            <a:pPr algn="ctr"/>
            <a:r>
              <a:rPr lang="en-US" sz="2000" dirty="0">
                <a:solidFill>
                  <a:schemeClr val="bg1"/>
                </a:solidFill>
              </a:rPr>
              <a:t>Alternate Route Programs in P-3, K-6, K-12, ESL, and CTE</a:t>
            </a:r>
          </a:p>
          <a:p>
            <a:pPr lvl="0" algn="ctr">
              <a:lnSpc>
                <a:spcPct val="100000"/>
              </a:lnSpc>
            </a:pPr>
            <a:endParaRPr lang="en-US" sz="2000" dirty="0">
              <a:solidFill>
                <a:schemeClr val="bg1"/>
              </a:solidFill>
            </a:endParaRPr>
          </a:p>
          <a:p>
            <a:pPr lvl="0" algn="ctr">
              <a:lnSpc>
                <a:spcPct val="100000"/>
              </a:lnSpc>
            </a:pPr>
            <a:r>
              <a:rPr lang="en-US" sz="2000" dirty="0">
                <a:solidFill>
                  <a:schemeClr val="tx1"/>
                </a:solidFill>
              </a:rPr>
              <a:t>UG Cert in Schools and Communities</a:t>
            </a:r>
          </a:p>
          <a:p>
            <a:pPr lvl="0" algn="ctr">
              <a:lnSpc>
                <a:spcPct val="100000"/>
              </a:lnSpc>
            </a:pPr>
            <a:endParaRPr lang="en-US" sz="2000" dirty="0">
              <a:solidFill>
                <a:schemeClr val="tx1"/>
              </a:solidFill>
            </a:endParaRPr>
          </a:p>
          <a:p>
            <a:pPr lvl="0" algn="ctr">
              <a:lnSpc>
                <a:spcPct val="100000"/>
              </a:lnSpc>
            </a:pPr>
            <a:r>
              <a:rPr lang="en-US" sz="2000" dirty="0">
                <a:solidFill>
                  <a:schemeClr val="tx1"/>
                </a:solidFill>
              </a:rPr>
              <a:t>Non-cert BA pathway</a:t>
            </a:r>
          </a:p>
        </p:txBody>
      </p:sp>
      <p:sp>
        <p:nvSpPr>
          <p:cNvPr id="3" name="Rounded Rectangle 2">
            <a:extLst>
              <a:ext uri="{FF2B5EF4-FFF2-40B4-BE49-F238E27FC236}">
                <a16:creationId xmlns:a16="http://schemas.microsoft.com/office/drawing/2014/main" id="{40D4A794-79AD-17E5-8AA4-5AF269E10267}"/>
              </a:ext>
            </a:extLst>
          </p:cNvPr>
          <p:cNvSpPr/>
          <p:nvPr/>
        </p:nvSpPr>
        <p:spPr>
          <a:xfrm>
            <a:off x="174194" y="1388390"/>
            <a:ext cx="2779776" cy="4174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00000"/>
              </a:lnSpc>
            </a:pPr>
            <a:r>
              <a:rPr lang="en-US" sz="2000" u="sng" dirty="0">
                <a:solidFill>
                  <a:schemeClr val="bg1"/>
                </a:solidFill>
              </a:rPr>
              <a:t>Enrollment Enhancement</a:t>
            </a:r>
          </a:p>
          <a:p>
            <a:pPr lvl="0" algn="ctr">
              <a:lnSpc>
                <a:spcPct val="100000"/>
              </a:lnSpc>
            </a:pPr>
            <a:endParaRPr lang="en-US" sz="2000" b="1" dirty="0">
              <a:solidFill>
                <a:schemeClr val="bg1"/>
              </a:solidFill>
            </a:endParaRPr>
          </a:p>
          <a:p>
            <a:pPr lvl="0" algn="ctr">
              <a:lnSpc>
                <a:spcPct val="150000"/>
              </a:lnSpc>
            </a:pPr>
            <a:r>
              <a:rPr lang="en-US" sz="2000" dirty="0">
                <a:solidFill>
                  <a:schemeClr val="bg1"/>
                </a:solidFill>
              </a:rPr>
              <a:t>Dual Enrollment</a:t>
            </a:r>
          </a:p>
          <a:p>
            <a:pPr lvl="0" algn="ctr">
              <a:lnSpc>
                <a:spcPct val="150000"/>
              </a:lnSpc>
            </a:pPr>
            <a:r>
              <a:rPr lang="en-US" sz="2000" dirty="0">
                <a:solidFill>
                  <a:schemeClr val="bg1"/>
                </a:solidFill>
              </a:rPr>
              <a:t>Aspiring Educators</a:t>
            </a:r>
          </a:p>
          <a:p>
            <a:pPr lvl="0" algn="ctr">
              <a:lnSpc>
                <a:spcPct val="150000"/>
              </a:lnSpc>
            </a:pPr>
            <a:endParaRPr lang="en-US" sz="2000" dirty="0">
              <a:solidFill>
                <a:schemeClr val="bg1"/>
              </a:solidFill>
            </a:endParaRPr>
          </a:p>
          <a:p>
            <a:pPr lvl="0" algn="ctr">
              <a:lnSpc>
                <a:spcPct val="150000"/>
              </a:lnSpc>
            </a:pPr>
            <a:endParaRPr lang="en-US" sz="2000" dirty="0">
              <a:solidFill>
                <a:schemeClr val="bg1"/>
              </a:solidFill>
            </a:endParaRPr>
          </a:p>
          <a:p>
            <a:pPr lvl="0" algn="ctr"/>
            <a:r>
              <a:rPr lang="en-US" sz="2000" dirty="0">
                <a:solidFill>
                  <a:schemeClr val="tx1"/>
                </a:solidFill>
              </a:rPr>
              <a:t>Teacher Apprenticeships</a:t>
            </a:r>
          </a:p>
        </p:txBody>
      </p:sp>
    </p:spTree>
    <p:extLst>
      <p:ext uri="{BB962C8B-B14F-4D97-AF65-F5344CB8AC3E}">
        <p14:creationId xmlns:p14="http://schemas.microsoft.com/office/powerpoint/2010/main" val="421251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40044F-298D-8505-9B25-7C4133D48804}"/>
              </a:ext>
            </a:extLst>
          </p:cNvPr>
          <p:cNvSpPr txBox="1"/>
          <p:nvPr/>
        </p:nvSpPr>
        <p:spPr>
          <a:xfrm>
            <a:off x="1845013" y="-20133"/>
            <a:ext cx="8878406" cy="769441"/>
          </a:xfrm>
          <a:prstGeom prst="rect">
            <a:avLst/>
          </a:prstGeom>
          <a:noFill/>
        </p:spPr>
        <p:txBody>
          <a:bodyPr wrap="square" rtlCol="0">
            <a:spAutoFit/>
          </a:bodyPr>
          <a:lstStyle/>
          <a:p>
            <a:pPr algn="ctr"/>
            <a:r>
              <a:rPr lang="en-US" sz="4400" b="1" dirty="0" smtClean="0"/>
              <a:t>Welcoming our New Colleagues</a:t>
            </a:r>
            <a:endParaRPr lang="en-US" sz="4400" b="1" dirty="0"/>
          </a:p>
        </p:txBody>
      </p:sp>
      <p:graphicFrame>
        <p:nvGraphicFramePr>
          <p:cNvPr id="2" name="Table 6">
            <a:extLst>
              <a:ext uri="{FF2B5EF4-FFF2-40B4-BE49-F238E27FC236}">
                <a16:creationId xmlns:a16="http://schemas.microsoft.com/office/drawing/2014/main" id="{16CCD283-E937-1056-2656-AB4DBC98ABAB}"/>
              </a:ext>
            </a:extLst>
          </p:cNvPr>
          <p:cNvGraphicFramePr>
            <a:graphicFrameLocks noGrp="1"/>
          </p:cNvGraphicFramePr>
          <p:nvPr>
            <p:extLst>
              <p:ext uri="{D42A27DB-BD31-4B8C-83A1-F6EECF244321}">
                <p14:modId xmlns:p14="http://schemas.microsoft.com/office/powerpoint/2010/main" val="60989026"/>
              </p:ext>
            </p:extLst>
          </p:nvPr>
        </p:nvGraphicFramePr>
        <p:xfrm>
          <a:off x="738909" y="906327"/>
          <a:ext cx="10714182" cy="4241376"/>
        </p:xfrm>
        <a:graphic>
          <a:graphicData uri="http://schemas.openxmlformats.org/drawingml/2006/table">
            <a:tbl>
              <a:tblPr firstRow="1" bandRow="1">
                <a:tableStyleId>{5C22544A-7EE6-4342-B048-85BDC9FD1C3A}</a:tableStyleId>
              </a:tblPr>
              <a:tblGrid>
                <a:gridCol w="2669309">
                  <a:extLst>
                    <a:ext uri="{9D8B030D-6E8A-4147-A177-3AD203B41FA5}">
                      <a16:colId xmlns:a16="http://schemas.microsoft.com/office/drawing/2014/main" val="2286101184"/>
                    </a:ext>
                  </a:extLst>
                </a:gridCol>
                <a:gridCol w="2641600">
                  <a:extLst>
                    <a:ext uri="{9D8B030D-6E8A-4147-A177-3AD203B41FA5}">
                      <a16:colId xmlns:a16="http://schemas.microsoft.com/office/drawing/2014/main" val="1754623921"/>
                    </a:ext>
                  </a:extLst>
                </a:gridCol>
                <a:gridCol w="2669309">
                  <a:extLst>
                    <a:ext uri="{9D8B030D-6E8A-4147-A177-3AD203B41FA5}">
                      <a16:colId xmlns:a16="http://schemas.microsoft.com/office/drawing/2014/main" val="1526877056"/>
                    </a:ext>
                  </a:extLst>
                </a:gridCol>
                <a:gridCol w="2733964">
                  <a:extLst>
                    <a:ext uri="{9D8B030D-6E8A-4147-A177-3AD203B41FA5}">
                      <a16:colId xmlns:a16="http://schemas.microsoft.com/office/drawing/2014/main" val="4054500746"/>
                    </a:ext>
                  </a:extLst>
                </a:gridCol>
              </a:tblGrid>
              <a:tr h="504084">
                <a:tc gridSpan="4">
                  <a:txBody>
                    <a:bodyPr/>
                    <a:lstStyle/>
                    <a:p>
                      <a:pPr algn="ctr"/>
                      <a:r>
                        <a:rPr lang="en-US" sz="3200" dirty="0" smtClean="0"/>
                        <a:t>New Faculty &amp; Staff to Academic Affairs</a:t>
                      </a:r>
                      <a:endParaRPr lang="en-US" sz="32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extLst>
                  <a:ext uri="{0D108BD9-81ED-4DB2-BD59-A6C34878D82A}">
                    <a16:rowId xmlns:a16="http://schemas.microsoft.com/office/drawing/2014/main" val="2673017805"/>
                  </a:ext>
                </a:extLst>
              </a:tr>
              <a:tr h="504084">
                <a:tc>
                  <a:txBody>
                    <a:bodyPr/>
                    <a:lstStyle/>
                    <a:p>
                      <a:r>
                        <a:rPr lang="en-US" sz="2400" dirty="0" smtClean="0"/>
                        <a:t>Jamel Adkins-Sharif</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Carlee </a:t>
                      </a:r>
                      <a:r>
                        <a:rPr lang="en-US" sz="2400" kern="1200" dirty="0" err="1">
                          <a:solidFill>
                            <a:schemeClr val="dk1"/>
                          </a:solidFill>
                          <a:effectLst/>
                          <a:latin typeface="+mn-lt"/>
                          <a:ea typeface="+mn-ea"/>
                          <a:cs typeface="+mn-cs"/>
                        </a:rPr>
                        <a:t>Denholtz</a:t>
                      </a:r>
                      <a:r>
                        <a:rPr lang="en-US" sz="2400" kern="1200" dirty="0">
                          <a:solidFill>
                            <a:schemeClr val="dk1"/>
                          </a:solidFill>
                          <a:effectLst/>
                          <a:latin typeface="+mn-lt"/>
                          <a:ea typeface="+mn-ea"/>
                          <a:cs typeface="+mn-cs"/>
                        </a:rPr>
                        <a:t> </a:t>
                      </a:r>
                    </a:p>
                  </a:txBody>
                  <a:tcPr/>
                </a:tc>
                <a:tc>
                  <a:txBody>
                    <a:bodyPr/>
                    <a:lstStyle/>
                    <a:p>
                      <a:r>
                        <a:rPr lang="en-US" sz="2400" dirty="0" smtClean="0"/>
                        <a:t>Keisha</a:t>
                      </a:r>
                      <a:r>
                        <a:rPr lang="en-US" sz="2400" baseline="0" dirty="0" smtClean="0"/>
                        <a:t> Newell</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Latifa </a:t>
                      </a:r>
                      <a:r>
                        <a:rPr lang="en-US" sz="2400" kern="1200" dirty="0" err="1">
                          <a:solidFill>
                            <a:schemeClr val="dk1"/>
                          </a:solidFill>
                          <a:effectLst/>
                          <a:latin typeface="+mn-lt"/>
                          <a:ea typeface="+mn-ea"/>
                          <a:cs typeface="+mn-cs"/>
                        </a:rPr>
                        <a:t>Sebti</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130674224"/>
                  </a:ext>
                </a:extLst>
              </a:tr>
              <a:tr h="504084">
                <a:tc>
                  <a:txBody>
                    <a:bodyPr/>
                    <a:lstStyle/>
                    <a:p>
                      <a:pPr algn="l"/>
                      <a:r>
                        <a:rPr lang="en-US" sz="2400" kern="1200" dirty="0" err="1">
                          <a:solidFill>
                            <a:schemeClr val="dk1"/>
                          </a:solidFill>
                          <a:effectLst/>
                          <a:latin typeface="+mn-lt"/>
                          <a:ea typeface="+mn-ea"/>
                          <a:cs typeface="+mn-cs"/>
                        </a:rPr>
                        <a:t>Dyonne</a:t>
                      </a:r>
                      <a:r>
                        <a:rPr lang="en-US" sz="2400" kern="1200" dirty="0">
                          <a:solidFill>
                            <a:schemeClr val="dk1"/>
                          </a:solidFill>
                          <a:effectLst/>
                          <a:latin typeface="+mn-lt"/>
                          <a:ea typeface="+mn-ea"/>
                          <a:cs typeface="+mn-cs"/>
                        </a:rPr>
                        <a:t> Bennett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William </a:t>
                      </a:r>
                      <a:r>
                        <a:rPr lang="en-US" sz="2400" kern="1200" dirty="0" smtClean="0">
                          <a:solidFill>
                            <a:schemeClr val="dk1"/>
                          </a:solidFill>
                          <a:effectLst/>
                          <a:latin typeface="+mn-lt"/>
                          <a:ea typeface="+mn-ea"/>
                          <a:cs typeface="+mn-cs"/>
                        </a:rPr>
                        <a:t>Ernst</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Karen Orland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Iryna </a:t>
                      </a:r>
                      <a:r>
                        <a:rPr lang="en-US" sz="2400" kern="1200" dirty="0" err="1">
                          <a:solidFill>
                            <a:schemeClr val="dk1"/>
                          </a:solidFill>
                          <a:effectLst/>
                          <a:latin typeface="+mn-lt"/>
                          <a:ea typeface="+mn-ea"/>
                          <a:cs typeface="+mn-cs"/>
                        </a:rPr>
                        <a:t>Surmachevska</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4015310725"/>
                  </a:ext>
                </a:extLst>
              </a:tr>
              <a:tr h="504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Nasim Bibi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dk1"/>
                          </a:solidFill>
                          <a:effectLst/>
                          <a:latin typeface="+mn-lt"/>
                          <a:ea typeface="+mn-ea"/>
                          <a:cs typeface="+mn-cs"/>
                        </a:rPr>
                        <a:t>Juleisy</a:t>
                      </a:r>
                      <a:r>
                        <a:rPr lang="en-US" sz="2400" kern="1200" dirty="0">
                          <a:solidFill>
                            <a:schemeClr val="dk1"/>
                          </a:solidFill>
                          <a:effectLst/>
                          <a:latin typeface="+mn-lt"/>
                          <a:ea typeface="+mn-ea"/>
                          <a:cs typeface="+mn-cs"/>
                        </a:rPr>
                        <a:t> Del Carmen Gomez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Janet Lynn Regan-Livingston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effectLst/>
                          <a:latin typeface="+mn-lt"/>
                          <a:ea typeface="+mn-ea"/>
                          <a:cs typeface="+mn-cs"/>
                        </a:rPr>
                        <a:t>Alfred</a:t>
                      </a:r>
                      <a:r>
                        <a:rPr lang="en-US" sz="2400" kern="1200" baseline="0" dirty="0" smtClean="0">
                          <a:solidFill>
                            <a:schemeClr val="dk1"/>
                          </a:solidFill>
                          <a:effectLst/>
                          <a:latin typeface="+mn-lt"/>
                          <a:ea typeface="+mn-ea"/>
                          <a:cs typeface="+mn-cs"/>
                        </a:rPr>
                        <a:t> Verrios</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3016208829"/>
                  </a:ext>
                </a:extLst>
              </a:tr>
              <a:tr h="504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Cassandra Carrie Carleton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Scott Greenberg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Ali Mohammad </a:t>
                      </a:r>
                      <a:r>
                        <a:rPr lang="en-US" sz="2400" kern="1200" dirty="0" err="1">
                          <a:solidFill>
                            <a:schemeClr val="dk1"/>
                          </a:solidFill>
                          <a:effectLst/>
                          <a:latin typeface="+mn-lt"/>
                          <a:ea typeface="+mn-ea"/>
                          <a:cs typeface="+mn-cs"/>
                        </a:rPr>
                        <a:t>Saghiri</a:t>
                      </a:r>
                      <a:r>
                        <a:rPr lang="en-US" sz="2400" kern="1200" dirty="0">
                          <a:solidFill>
                            <a:schemeClr val="dk1"/>
                          </a:solidFill>
                          <a:effectLst/>
                          <a:latin typeface="+mn-lt"/>
                          <a:ea typeface="+mn-ea"/>
                          <a:cs typeface="+mn-cs"/>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effectLst/>
                          <a:latin typeface="+mn-lt"/>
                          <a:ea typeface="+mn-ea"/>
                          <a:cs typeface="+mn-cs"/>
                        </a:rPr>
                        <a:t>Nan Wang</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1149758983"/>
                  </a:ext>
                </a:extLst>
              </a:tr>
              <a:tr h="504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Lama </a:t>
                      </a:r>
                      <a:r>
                        <a:rPr lang="en-US" sz="2400" kern="1200" dirty="0" err="1">
                          <a:solidFill>
                            <a:schemeClr val="dk1"/>
                          </a:solidFill>
                          <a:effectLst/>
                          <a:latin typeface="+mn-lt"/>
                          <a:ea typeface="+mn-ea"/>
                          <a:cs typeface="+mn-cs"/>
                        </a:rPr>
                        <a:t>Chaddad</a:t>
                      </a:r>
                      <a:r>
                        <a:rPr lang="en-US" sz="2400" kern="1200" dirty="0">
                          <a:solidFill>
                            <a:schemeClr val="dk1"/>
                          </a:solidFill>
                          <a:effectLst/>
                          <a:latin typeface="+mn-lt"/>
                          <a:ea typeface="+mn-ea"/>
                          <a:cs typeface="+mn-cs"/>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effectLst/>
                          <a:latin typeface="+mn-lt"/>
                          <a:ea typeface="+mn-ea"/>
                          <a:cs typeface="+mn-cs"/>
                        </a:rPr>
                        <a:t>Minerva </a:t>
                      </a:r>
                      <a:r>
                        <a:rPr lang="en-US" sz="2400" kern="1200" dirty="0" err="1" smtClean="0">
                          <a:solidFill>
                            <a:schemeClr val="dk1"/>
                          </a:solidFill>
                          <a:effectLst/>
                          <a:latin typeface="+mn-lt"/>
                          <a:ea typeface="+mn-ea"/>
                          <a:cs typeface="+mn-cs"/>
                        </a:rPr>
                        <a:t>Guttman</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Mourad </a:t>
                      </a:r>
                      <a:r>
                        <a:rPr lang="en-US" sz="2400" kern="1200" dirty="0" err="1">
                          <a:solidFill>
                            <a:schemeClr val="dk1"/>
                          </a:solidFill>
                          <a:effectLst/>
                          <a:latin typeface="+mn-lt"/>
                          <a:ea typeface="+mn-ea"/>
                          <a:cs typeface="+mn-cs"/>
                        </a:rPr>
                        <a:t>Sarrouti</a:t>
                      </a:r>
                      <a:endParaRPr lang="en-US" sz="2400" kern="1200" dirty="0">
                        <a:solidFill>
                          <a:schemeClr val="dk1"/>
                        </a:solidFill>
                        <a:effectLst/>
                        <a:latin typeface="+mn-lt"/>
                        <a:ea typeface="+mn-ea"/>
                        <a:cs typeface="+mn-cs"/>
                      </a:endParaRPr>
                    </a:p>
                  </a:txBody>
                  <a:tcPr/>
                </a:tc>
                <a:tc>
                  <a:txBody>
                    <a:bodyPr/>
                    <a:lstStyle/>
                    <a:p>
                      <a:r>
                        <a:rPr lang="en-US" sz="2400" dirty="0" err="1" smtClean="0"/>
                        <a:t>Jameelah</a:t>
                      </a:r>
                      <a:r>
                        <a:rPr lang="en-US" sz="2400" baseline="0" dirty="0" smtClean="0"/>
                        <a:t> Wright</a:t>
                      </a:r>
                      <a:endParaRPr lang="en-US" sz="2400" dirty="0"/>
                    </a:p>
                  </a:txBody>
                  <a:tcPr/>
                </a:tc>
                <a:extLst>
                  <a:ext uri="{0D108BD9-81ED-4DB2-BD59-A6C34878D82A}">
                    <a16:rowId xmlns:a16="http://schemas.microsoft.com/office/drawing/2014/main" val="1224217276"/>
                  </a:ext>
                </a:extLst>
              </a:tr>
              <a:tr h="504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Grace </a:t>
                      </a:r>
                      <a:r>
                        <a:rPr lang="en-US" sz="2400" kern="1200" dirty="0" smtClean="0">
                          <a:solidFill>
                            <a:schemeClr val="dk1"/>
                          </a:solidFill>
                          <a:effectLst/>
                          <a:latin typeface="+mn-lt"/>
                          <a:ea typeface="+mn-ea"/>
                          <a:cs typeface="+mn-cs"/>
                        </a:rPr>
                        <a:t>Clark</a:t>
                      </a:r>
                      <a:endParaRPr lang="en-US" sz="24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smtClean="0">
                          <a:solidFill>
                            <a:schemeClr val="dk1"/>
                          </a:solidFill>
                          <a:effectLst/>
                          <a:latin typeface="+mn-lt"/>
                          <a:ea typeface="+mn-ea"/>
                          <a:cs typeface="+mn-cs"/>
                        </a:rPr>
                        <a:t>Jemour</a:t>
                      </a:r>
                      <a:r>
                        <a:rPr lang="en-US" sz="2400" kern="1200" baseline="0" dirty="0" smtClean="0">
                          <a:solidFill>
                            <a:schemeClr val="dk1"/>
                          </a:solidFill>
                          <a:effectLst/>
                          <a:latin typeface="+mn-lt"/>
                          <a:ea typeface="+mn-ea"/>
                          <a:cs typeface="+mn-cs"/>
                        </a:rPr>
                        <a:t> Maddux</a:t>
                      </a:r>
                      <a:endParaRPr lang="en-US" sz="2400" kern="1200" dirty="0">
                        <a:solidFill>
                          <a:schemeClr val="dk1"/>
                        </a:solidFill>
                        <a:effectLst/>
                        <a:latin typeface="+mn-lt"/>
                        <a:ea typeface="+mn-ea"/>
                        <a:cs typeface="+mn-cs"/>
                      </a:endParaRPr>
                    </a:p>
                  </a:txBody>
                  <a:tcPr/>
                </a:tc>
                <a:tc>
                  <a:txBody>
                    <a:bodyPr/>
                    <a:lstStyle/>
                    <a:p>
                      <a:r>
                        <a:rPr lang="en-US" sz="2400" dirty="0" err="1" smtClean="0"/>
                        <a:t>Nishikant</a:t>
                      </a:r>
                      <a:r>
                        <a:rPr lang="en-US" sz="2400" dirty="0" smtClean="0"/>
                        <a:t> </a:t>
                      </a:r>
                      <a:r>
                        <a:rPr lang="en-US" sz="2400" dirty="0" err="1" smtClean="0"/>
                        <a:t>Satam</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3148973358"/>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38" y="5504424"/>
            <a:ext cx="4538086" cy="1194233"/>
          </a:xfrm>
          <a:prstGeom prst="rect">
            <a:avLst/>
          </a:prstGeom>
        </p:spPr>
      </p:pic>
    </p:spTree>
    <p:extLst>
      <p:ext uri="{BB962C8B-B14F-4D97-AF65-F5344CB8AC3E}">
        <p14:creationId xmlns:p14="http://schemas.microsoft.com/office/powerpoint/2010/main" val="3980805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D363986-2EA0-B89C-C580-D9244C074E0D}"/>
              </a:ext>
            </a:extLst>
          </p:cNvPr>
          <p:cNvSpPr txBox="1"/>
          <p:nvPr/>
        </p:nvSpPr>
        <p:spPr>
          <a:xfrm>
            <a:off x="983721" y="181595"/>
            <a:ext cx="9873575" cy="646331"/>
          </a:xfrm>
          <a:prstGeom prst="rect">
            <a:avLst/>
          </a:prstGeom>
          <a:noFill/>
        </p:spPr>
        <p:txBody>
          <a:bodyPr wrap="square" rtlCol="0">
            <a:spAutoFit/>
          </a:bodyPr>
          <a:lstStyle/>
          <a:p>
            <a:pPr algn="ctr"/>
            <a:r>
              <a:rPr lang="en-US" sz="3600" b="1" dirty="0" smtClean="0"/>
              <a:t>Celebrating Our Faculty Colleague’s Achievements</a:t>
            </a:r>
            <a:endParaRPr lang="en-US" sz="3600" b="1" dirty="0"/>
          </a:p>
        </p:txBody>
      </p:sp>
      <p:graphicFrame>
        <p:nvGraphicFramePr>
          <p:cNvPr id="4" name="Table 6">
            <a:extLst>
              <a:ext uri="{FF2B5EF4-FFF2-40B4-BE49-F238E27FC236}">
                <a16:creationId xmlns:a16="http://schemas.microsoft.com/office/drawing/2014/main" id="{79572C5E-4B15-7C5E-DB37-814A7238497F}"/>
              </a:ext>
            </a:extLst>
          </p:cNvPr>
          <p:cNvGraphicFramePr>
            <a:graphicFrameLocks noGrp="1"/>
          </p:cNvGraphicFramePr>
          <p:nvPr>
            <p:extLst>
              <p:ext uri="{D42A27DB-BD31-4B8C-83A1-F6EECF244321}">
                <p14:modId xmlns:p14="http://schemas.microsoft.com/office/powerpoint/2010/main" val="525738813"/>
              </p:ext>
            </p:extLst>
          </p:nvPr>
        </p:nvGraphicFramePr>
        <p:xfrm>
          <a:off x="5828147" y="1021080"/>
          <a:ext cx="3925454" cy="2407920"/>
        </p:xfrm>
        <a:graphic>
          <a:graphicData uri="http://schemas.openxmlformats.org/drawingml/2006/table">
            <a:tbl>
              <a:tblPr firstRow="1" bandRow="1">
                <a:tableStyleId>{5C22544A-7EE6-4342-B048-85BDC9FD1C3A}</a:tableStyleId>
              </a:tblPr>
              <a:tblGrid>
                <a:gridCol w="3925454">
                  <a:extLst>
                    <a:ext uri="{9D8B030D-6E8A-4147-A177-3AD203B41FA5}">
                      <a16:colId xmlns:a16="http://schemas.microsoft.com/office/drawing/2014/main" val="2527778382"/>
                    </a:ext>
                  </a:extLst>
                </a:gridCol>
              </a:tblGrid>
              <a:tr h="521507">
                <a:tc>
                  <a:txBody>
                    <a:bodyPr/>
                    <a:lstStyle/>
                    <a:p>
                      <a:pPr algn="ctr"/>
                      <a:r>
                        <a:rPr lang="en-US" sz="3200" dirty="0"/>
                        <a:t>Faculty </a:t>
                      </a:r>
                      <a:r>
                        <a:rPr lang="en-US" sz="3200" dirty="0" smtClean="0"/>
                        <a:t>Promotions</a:t>
                      </a:r>
                      <a:endParaRPr lang="en-US" sz="3200" dirty="0"/>
                    </a:p>
                  </a:txBody>
                  <a:tcPr/>
                </a:tc>
                <a:extLst>
                  <a:ext uri="{0D108BD9-81ED-4DB2-BD59-A6C34878D82A}">
                    <a16:rowId xmlns:a16="http://schemas.microsoft.com/office/drawing/2014/main" val="41630643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t>Bahar</a:t>
                      </a:r>
                      <a:r>
                        <a:rPr lang="en-US" sz="2400" dirty="0"/>
                        <a:t> </a:t>
                      </a:r>
                      <a:r>
                        <a:rPr lang="en-US" sz="2400" dirty="0" err="1"/>
                        <a:t>Ashnai</a:t>
                      </a:r>
                      <a:endParaRPr lang="en-US" sz="2400" dirty="0"/>
                    </a:p>
                  </a:txBody>
                  <a:tcPr/>
                </a:tc>
                <a:extLst>
                  <a:ext uri="{0D108BD9-81ED-4DB2-BD59-A6C34878D82A}">
                    <a16:rowId xmlns:a16="http://schemas.microsoft.com/office/drawing/2014/main" val="37287641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Corrine </a:t>
                      </a:r>
                      <a:r>
                        <a:rPr lang="en-US" sz="2400" dirty="0" err="1"/>
                        <a:t>Datchi</a:t>
                      </a:r>
                      <a:endParaRPr lang="en-US" sz="2400" dirty="0"/>
                    </a:p>
                  </a:txBody>
                  <a:tcPr/>
                </a:tc>
                <a:extLst>
                  <a:ext uri="{0D108BD9-81ED-4DB2-BD59-A6C34878D82A}">
                    <a16:rowId xmlns:a16="http://schemas.microsoft.com/office/drawing/2014/main" val="1906959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Peter McGuinness</a:t>
                      </a:r>
                    </a:p>
                  </a:txBody>
                  <a:tcPr/>
                </a:tc>
                <a:extLst>
                  <a:ext uri="{0D108BD9-81ED-4DB2-BD59-A6C34878D82A}">
                    <a16:rowId xmlns:a16="http://schemas.microsoft.com/office/drawing/2014/main" val="15497180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Kiho</a:t>
                      </a:r>
                      <a:r>
                        <a:rPr lang="en-US" sz="2400" baseline="0" dirty="0" smtClean="0"/>
                        <a:t> Lim</a:t>
                      </a:r>
                      <a:endParaRPr lang="en-US" sz="2400" dirty="0"/>
                    </a:p>
                  </a:txBody>
                  <a:tcPr/>
                </a:tc>
                <a:extLst>
                  <a:ext uri="{0D108BD9-81ED-4DB2-BD59-A6C34878D82A}">
                    <a16:rowId xmlns:a16="http://schemas.microsoft.com/office/drawing/2014/main" val="550100692"/>
                  </a:ext>
                </a:extLst>
              </a:tr>
            </a:tbl>
          </a:graphicData>
        </a:graphic>
      </p:graphicFrame>
      <p:graphicFrame>
        <p:nvGraphicFramePr>
          <p:cNvPr id="11" name="Table 11">
            <a:extLst>
              <a:ext uri="{FF2B5EF4-FFF2-40B4-BE49-F238E27FC236}">
                <a16:creationId xmlns:a16="http://schemas.microsoft.com/office/drawing/2014/main" id="{734736D3-7840-48C1-DD3D-05A0D385A3FB}"/>
              </a:ext>
            </a:extLst>
          </p:cNvPr>
          <p:cNvGraphicFramePr>
            <a:graphicFrameLocks noGrp="1"/>
          </p:cNvGraphicFramePr>
          <p:nvPr>
            <p:extLst>
              <p:ext uri="{D42A27DB-BD31-4B8C-83A1-F6EECF244321}">
                <p14:modId xmlns:p14="http://schemas.microsoft.com/office/powerpoint/2010/main" val="2270258639"/>
              </p:ext>
            </p:extLst>
          </p:nvPr>
        </p:nvGraphicFramePr>
        <p:xfrm>
          <a:off x="1977786" y="1009521"/>
          <a:ext cx="3415490" cy="4236720"/>
        </p:xfrm>
        <a:graphic>
          <a:graphicData uri="http://schemas.openxmlformats.org/drawingml/2006/table">
            <a:tbl>
              <a:tblPr firstRow="1" bandRow="1">
                <a:tableStyleId>{5C22544A-7EE6-4342-B048-85BDC9FD1C3A}</a:tableStyleId>
              </a:tblPr>
              <a:tblGrid>
                <a:gridCol w="3415490">
                  <a:extLst>
                    <a:ext uri="{9D8B030D-6E8A-4147-A177-3AD203B41FA5}">
                      <a16:colId xmlns:a16="http://schemas.microsoft.com/office/drawing/2014/main" val="256529827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Faculty Tenured</a:t>
                      </a:r>
                    </a:p>
                  </a:txBody>
                  <a:tcPr/>
                </a:tc>
                <a:extLst>
                  <a:ext uri="{0D108BD9-81ED-4DB2-BD59-A6C34878D82A}">
                    <a16:rowId xmlns:a16="http://schemas.microsoft.com/office/drawing/2014/main" val="35783671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Abdelrahman </a:t>
                      </a:r>
                      <a:r>
                        <a:rPr lang="en-US" sz="2400" dirty="0" err="1"/>
                        <a:t>Elleithy</a:t>
                      </a:r>
                      <a:endParaRPr lang="en-US" sz="2400" dirty="0"/>
                    </a:p>
                  </a:txBody>
                  <a:tcPr/>
                </a:tc>
                <a:extLst>
                  <a:ext uri="{0D108BD9-81ED-4DB2-BD59-A6C34878D82A}">
                    <a16:rowId xmlns:a16="http://schemas.microsoft.com/office/drawing/2014/main" val="402262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Laura Di summa Knoop</a:t>
                      </a:r>
                    </a:p>
                  </a:txBody>
                  <a:tcPr/>
                </a:tc>
                <a:extLst>
                  <a:ext uri="{0D108BD9-81ED-4DB2-BD59-A6C34878D82A}">
                    <a16:rowId xmlns:a16="http://schemas.microsoft.com/office/drawing/2014/main" val="12116075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Samuel </a:t>
                      </a:r>
                      <a:r>
                        <a:rPr lang="en-US" sz="2400" dirty="0" err="1"/>
                        <a:t>Fancera</a:t>
                      </a:r>
                      <a:endParaRPr lang="en-US" sz="2400" dirty="0"/>
                    </a:p>
                  </a:txBody>
                  <a:tcPr/>
                </a:tc>
                <a:extLst>
                  <a:ext uri="{0D108BD9-81ED-4DB2-BD59-A6C34878D82A}">
                    <a16:rowId xmlns:a16="http://schemas.microsoft.com/office/drawing/2014/main" val="12201765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Christopher Herbert</a:t>
                      </a:r>
                    </a:p>
                  </a:txBody>
                  <a:tcPr/>
                </a:tc>
                <a:extLst>
                  <a:ext uri="{0D108BD9-81ED-4DB2-BD59-A6C34878D82A}">
                    <a16:rowId xmlns:a16="http://schemas.microsoft.com/office/drawing/2014/main" val="17733750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Gary Marks</a:t>
                      </a:r>
                    </a:p>
                  </a:txBody>
                  <a:tcPr/>
                </a:tc>
                <a:extLst>
                  <a:ext uri="{0D108BD9-81ED-4DB2-BD59-A6C34878D82A}">
                    <a16:rowId xmlns:a16="http://schemas.microsoft.com/office/drawing/2014/main" val="10329101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Julie Nagle</a:t>
                      </a:r>
                    </a:p>
                  </a:txBody>
                  <a:tcPr/>
                </a:tc>
                <a:extLst>
                  <a:ext uri="{0D108BD9-81ED-4DB2-BD59-A6C34878D82A}">
                    <a16:rowId xmlns:a16="http://schemas.microsoft.com/office/drawing/2014/main" val="28400366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Saeed </a:t>
                      </a:r>
                      <a:r>
                        <a:rPr lang="en-US" sz="2400" dirty="0" err="1"/>
                        <a:t>Shekari</a:t>
                      </a:r>
                      <a:endParaRPr lang="en-US" sz="2400" dirty="0"/>
                    </a:p>
                  </a:txBody>
                  <a:tcPr/>
                </a:tc>
                <a:extLst>
                  <a:ext uri="{0D108BD9-81ED-4DB2-BD59-A6C34878D82A}">
                    <a16:rowId xmlns:a16="http://schemas.microsoft.com/office/drawing/2014/main" val="2832796226"/>
                  </a:ext>
                </a:extLst>
              </a:tr>
              <a:tr h="370840">
                <a:tc>
                  <a:txBody>
                    <a:bodyPr/>
                    <a:lstStyle/>
                    <a:p>
                      <a:r>
                        <a:rPr lang="en-US" sz="2400" dirty="0"/>
                        <a:t>Aileen Torres</a:t>
                      </a:r>
                    </a:p>
                  </a:txBody>
                  <a:tcPr/>
                </a:tc>
                <a:extLst>
                  <a:ext uri="{0D108BD9-81ED-4DB2-BD59-A6C34878D82A}">
                    <a16:rowId xmlns:a16="http://schemas.microsoft.com/office/drawing/2014/main" val="3531272888"/>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362" y="5513286"/>
            <a:ext cx="4411570" cy="1209097"/>
          </a:xfrm>
          <a:prstGeom prst="rect">
            <a:avLst/>
          </a:prstGeom>
        </p:spPr>
      </p:pic>
    </p:spTree>
    <p:extLst>
      <p:ext uri="{BB962C8B-B14F-4D97-AF65-F5344CB8AC3E}">
        <p14:creationId xmlns:p14="http://schemas.microsoft.com/office/powerpoint/2010/main" val="1865296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D363986-2EA0-B89C-C580-D9244C074E0D}"/>
              </a:ext>
            </a:extLst>
          </p:cNvPr>
          <p:cNvSpPr txBox="1"/>
          <p:nvPr/>
        </p:nvSpPr>
        <p:spPr>
          <a:xfrm>
            <a:off x="327939" y="162827"/>
            <a:ext cx="11032788" cy="646331"/>
          </a:xfrm>
          <a:prstGeom prst="rect">
            <a:avLst/>
          </a:prstGeom>
          <a:noFill/>
        </p:spPr>
        <p:txBody>
          <a:bodyPr wrap="square" rtlCol="0">
            <a:spAutoFit/>
          </a:bodyPr>
          <a:lstStyle/>
          <a:p>
            <a:pPr algn="ctr"/>
            <a:r>
              <a:rPr lang="en-US" sz="3600" b="1" dirty="0" smtClean="0"/>
              <a:t>A William Paterson Momentum Moment for the Ages</a:t>
            </a:r>
            <a:endParaRPr lang="en-US" sz="3600" b="1" dirty="0"/>
          </a:p>
        </p:txBody>
      </p:sp>
      <p:sp>
        <p:nvSpPr>
          <p:cNvPr id="7" name="TextBox 6"/>
          <p:cNvSpPr txBox="1"/>
          <p:nvPr/>
        </p:nvSpPr>
        <p:spPr>
          <a:xfrm>
            <a:off x="134208" y="992929"/>
            <a:ext cx="3635512" cy="4893647"/>
          </a:xfrm>
          <a:prstGeom prst="rect">
            <a:avLst/>
          </a:prstGeom>
          <a:noFill/>
        </p:spPr>
        <p:txBody>
          <a:bodyPr wrap="square" rtlCol="0">
            <a:spAutoFit/>
          </a:bodyPr>
          <a:lstStyle/>
          <a:p>
            <a:r>
              <a:rPr lang="en-US" sz="2400" dirty="0" smtClean="0"/>
              <a:t>Governor Murphy’s comment to President Helldobler the next day:</a:t>
            </a:r>
          </a:p>
          <a:p>
            <a:endParaRPr lang="en-US" sz="1200" dirty="0"/>
          </a:p>
          <a:p>
            <a:r>
              <a:rPr lang="en-US" sz="2400" i="1" dirty="0" smtClean="0"/>
              <a:t>“There were two moments I will always remember. The first is all of the first generation college students who stood when you invited them to do so. The second was the extraordinary story told by your student speaker.”</a:t>
            </a:r>
            <a:endParaRPr lang="en-US" sz="2400" i="1" dirty="0"/>
          </a:p>
        </p:txBody>
      </p:sp>
      <p:sp>
        <p:nvSpPr>
          <p:cNvPr id="8" name="TextBox 7"/>
          <p:cNvSpPr txBox="1"/>
          <p:nvPr/>
        </p:nvSpPr>
        <p:spPr>
          <a:xfrm>
            <a:off x="8571345" y="1366897"/>
            <a:ext cx="2992582" cy="2062103"/>
          </a:xfrm>
          <a:prstGeom prst="rect">
            <a:avLst/>
          </a:prstGeom>
          <a:noFill/>
        </p:spPr>
        <p:txBody>
          <a:bodyPr wrap="square" rtlCol="0">
            <a:spAutoFit/>
          </a:bodyPr>
          <a:lstStyle/>
          <a:p>
            <a:r>
              <a:rPr lang="en-US" sz="2400" i="1" dirty="0" smtClean="0"/>
              <a:t>“I am living testimony that if given just an ounce of opportunity, you can do anything.”</a:t>
            </a:r>
          </a:p>
          <a:p>
            <a:endParaRPr lang="en-US" sz="800" dirty="0"/>
          </a:p>
          <a:p>
            <a:r>
              <a:rPr lang="en-US" sz="2400" dirty="0"/>
              <a:t> </a:t>
            </a:r>
            <a:r>
              <a:rPr lang="en-US" sz="2400" dirty="0" smtClean="0"/>
              <a:t>     -</a:t>
            </a:r>
            <a:r>
              <a:rPr lang="en-US" sz="2400" dirty="0" err="1" smtClean="0"/>
              <a:t>Racha</a:t>
            </a:r>
            <a:r>
              <a:rPr lang="en-US" sz="2400" dirty="0" smtClean="0"/>
              <a:t> Ahmad</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559" y="3767802"/>
            <a:ext cx="2082751" cy="1166341"/>
          </a:xfrm>
          <a:prstGeom prst="rect">
            <a:avLst/>
          </a:prstGeom>
        </p:spPr>
      </p:pic>
      <p:sp>
        <p:nvSpPr>
          <p:cNvPr id="12" name="TextBox 11"/>
          <p:cNvSpPr txBox="1"/>
          <p:nvPr/>
        </p:nvSpPr>
        <p:spPr>
          <a:xfrm>
            <a:off x="8423563" y="4949779"/>
            <a:ext cx="3592946" cy="646331"/>
          </a:xfrm>
          <a:prstGeom prst="rect">
            <a:avLst/>
          </a:prstGeom>
          <a:noFill/>
        </p:spPr>
        <p:txBody>
          <a:bodyPr wrap="square" rtlCol="0">
            <a:spAutoFit/>
          </a:bodyPr>
          <a:lstStyle/>
          <a:p>
            <a:r>
              <a:rPr lang="en-US" dirty="0">
                <a:hlinkClick r:id="rId4"/>
              </a:rPr>
              <a:t>https://www.youtube.com/watch?v=uxEosrm5PDk</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209" y="992929"/>
            <a:ext cx="4052729" cy="5066126"/>
          </a:xfrm>
          <a:prstGeom prst="rect">
            <a:avLst/>
          </a:prstGeom>
        </p:spPr>
      </p:pic>
    </p:spTree>
    <p:extLst>
      <p:ext uri="{BB962C8B-B14F-4D97-AF65-F5344CB8AC3E}">
        <p14:creationId xmlns:p14="http://schemas.microsoft.com/office/powerpoint/2010/main" val="1533430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D363986-2EA0-B89C-C580-D9244C074E0D}"/>
              </a:ext>
            </a:extLst>
          </p:cNvPr>
          <p:cNvSpPr txBox="1"/>
          <p:nvPr/>
        </p:nvSpPr>
        <p:spPr>
          <a:xfrm>
            <a:off x="1094557" y="181595"/>
            <a:ext cx="10478607" cy="1200329"/>
          </a:xfrm>
          <a:prstGeom prst="rect">
            <a:avLst/>
          </a:prstGeom>
          <a:noFill/>
        </p:spPr>
        <p:txBody>
          <a:bodyPr wrap="square" rtlCol="0">
            <a:spAutoFit/>
          </a:bodyPr>
          <a:lstStyle/>
          <a:p>
            <a:pPr algn="ctr"/>
            <a:r>
              <a:rPr lang="en-US" sz="3600" b="1" dirty="0" smtClean="0"/>
              <a:t>The Foundations of Momentum:</a:t>
            </a:r>
          </a:p>
          <a:p>
            <a:pPr algn="ctr"/>
            <a:r>
              <a:rPr lang="en-US" sz="3600" b="1" i="1" dirty="0" smtClean="0"/>
              <a:t>Chronicle of Higher Education Almanacs</a:t>
            </a:r>
            <a:r>
              <a:rPr lang="en-US" sz="3600" b="1" dirty="0" smtClean="0"/>
              <a:t> </a:t>
            </a:r>
            <a:r>
              <a:rPr lang="en-US" sz="3600" b="1" i="1" dirty="0" smtClean="0"/>
              <a:t>2019 &amp; 2023</a:t>
            </a:r>
            <a:endParaRPr lang="en-US" sz="3600" b="1" i="1" dirty="0"/>
          </a:p>
        </p:txBody>
      </p:sp>
      <p:graphicFrame>
        <p:nvGraphicFramePr>
          <p:cNvPr id="6" name="Table 5"/>
          <p:cNvGraphicFramePr>
            <a:graphicFrameLocks noGrp="1"/>
          </p:cNvGraphicFramePr>
          <p:nvPr>
            <p:extLst>
              <p:ext uri="{D42A27DB-BD31-4B8C-83A1-F6EECF244321}">
                <p14:modId xmlns:p14="http://schemas.microsoft.com/office/powerpoint/2010/main" val="3816391768"/>
              </p:ext>
            </p:extLst>
          </p:nvPr>
        </p:nvGraphicFramePr>
        <p:xfrm>
          <a:off x="387926" y="1535039"/>
          <a:ext cx="11360728" cy="3957668"/>
        </p:xfrm>
        <a:graphic>
          <a:graphicData uri="http://schemas.openxmlformats.org/drawingml/2006/table">
            <a:tbl>
              <a:tblPr firstRow="1" bandRow="1">
                <a:tableStyleId>{5C22544A-7EE6-4342-B048-85BDC9FD1C3A}</a:tableStyleId>
              </a:tblPr>
              <a:tblGrid>
                <a:gridCol w="2840182">
                  <a:extLst>
                    <a:ext uri="{9D8B030D-6E8A-4147-A177-3AD203B41FA5}">
                      <a16:colId xmlns:a16="http://schemas.microsoft.com/office/drawing/2014/main" val="3520426430"/>
                    </a:ext>
                  </a:extLst>
                </a:gridCol>
                <a:gridCol w="1399310">
                  <a:extLst>
                    <a:ext uri="{9D8B030D-6E8A-4147-A177-3AD203B41FA5}">
                      <a16:colId xmlns:a16="http://schemas.microsoft.com/office/drawing/2014/main" val="1571072578"/>
                    </a:ext>
                  </a:extLst>
                </a:gridCol>
                <a:gridCol w="1514764">
                  <a:extLst>
                    <a:ext uri="{9D8B030D-6E8A-4147-A177-3AD203B41FA5}">
                      <a16:colId xmlns:a16="http://schemas.microsoft.com/office/drawing/2014/main" val="3663149523"/>
                    </a:ext>
                  </a:extLst>
                </a:gridCol>
                <a:gridCol w="5606472">
                  <a:extLst>
                    <a:ext uri="{9D8B030D-6E8A-4147-A177-3AD203B41FA5}">
                      <a16:colId xmlns:a16="http://schemas.microsoft.com/office/drawing/2014/main" val="4134838942"/>
                    </a:ext>
                  </a:extLst>
                </a:gridCol>
              </a:tblGrid>
              <a:tr h="469252">
                <a:tc>
                  <a:txBody>
                    <a:bodyPr/>
                    <a:lstStyle/>
                    <a:p>
                      <a:pPr algn="ctr"/>
                      <a:r>
                        <a:rPr lang="en-US" sz="2400" dirty="0" smtClean="0"/>
                        <a:t>NJ Statistic</a:t>
                      </a:r>
                      <a:endParaRPr lang="en-US" sz="2400" dirty="0"/>
                    </a:p>
                  </a:txBody>
                  <a:tcPr/>
                </a:tc>
                <a:tc>
                  <a:txBody>
                    <a:bodyPr/>
                    <a:lstStyle/>
                    <a:p>
                      <a:pPr algn="ctr"/>
                      <a:r>
                        <a:rPr lang="en-US" sz="2400" dirty="0" smtClean="0"/>
                        <a:t>2019</a:t>
                      </a:r>
                      <a:endParaRPr lang="en-US" sz="2400" dirty="0"/>
                    </a:p>
                  </a:txBody>
                  <a:tcPr/>
                </a:tc>
                <a:tc>
                  <a:txBody>
                    <a:bodyPr/>
                    <a:lstStyle/>
                    <a:p>
                      <a:pPr algn="ctr"/>
                      <a:r>
                        <a:rPr lang="en-US" sz="2400" dirty="0" smtClean="0"/>
                        <a:t>2023</a:t>
                      </a:r>
                      <a:endParaRPr lang="en-US" sz="2400" dirty="0"/>
                    </a:p>
                  </a:txBody>
                  <a:tcPr/>
                </a:tc>
                <a:tc>
                  <a:txBody>
                    <a:bodyPr/>
                    <a:lstStyle/>
                    <a:p>
                      <a:pPr algn="ctr"/>
                      <a:r>
                        <a:rPr lang="en-US" sz="2400" dirty="0" smtClean="0"/>
                        <a:t>Import</a:t>
                      </a:r>
                      <a:endParaRPr lang="en-US" sz="2400" dirty="0"/>
                    </a:p>
                  </a:txBody>
                  <a:tcPr/>
                </a:tc>
                <a:extLst>
                  <a:ext uri="{0D108BD9-81ED-4DB2-BD59-A6C34878D82A}">
                    <a16:rowId xmlns:a16="http://schemas.microsoft.com/office/drawing/2014/main" val="559996839"/>
                  </a:ext>
                </a:extLst>
              </a:tr>
              <a:tr h="660963">
                <a:tc>
                  <a:txBody>
                    <a:bodyPr/>
                    <a:lstStyle/>
                    <a:p>
                      <a:pPr algn="r"/>
                      <a:r>
                        <a:rPr lang="en-US" sz="1800" dirty="0" smtClean="0"/>
                        <a:t>15-24 year old</a:t>
                      </a:r>
                      <a:r>
                        <a:rPr lang="en-US" sz="1800" baseline="0" dirty="0" smtClean="0"/>
                        <a:t> population</a:t>
                      </a:r>
                      <a:endParaRPr lang="en-US" sz="1800" dirty="0"/>
                    </a:p>
                  </a:txBody>
                  <a:tcPr/>
                </a:tc>
                <a:tc>
                  <a:txBody>
                    <a:bodyPr/>
                    <a:lstStyle/>
                    <a:p>
                      <a:pPr algn="ctr"/>
                      <a:r>
                        <a:rPr lang="en-US" sz="2000" b="1" dirty="0" smtClean="0"/>
                        <a:t>1,143,717</a:t>
                      </a:r>
                      <a:endParaRPr lang="en-US" sz="2000" b="1" dirty="0"/>
                    </a:p>
                  </a:txBody>
                  <a:tcPr/>
                </a:tc>
                <a:tc>
                  <a:txBody>
                    <a:bodyPr/>
                    <a:lstStyle/>
                    <a:p>
                      <a:pPr algn="ctr"/>
                      <a:r>
                        <a:rPr lang="en-US" sz="2000" b="1" dirty="0" smtClean="0"/>
                        <a:t>1,139,857</a:t>
                      </a:r>
                      <a:endParaRPr lang="en-US" sz="2000" b="1" dirty="0"/>
                    </a:p>
                  </a:txBody>
                  <a:tcPr/>
                </a:tc>
                <a:tc>
                  <a:txBody>
                    <a:bodyPr/>
                    <a:lstStyle/>
                    <a:p>
                      <a:r>
                        <a:rPr lang="en-US" dirty="0" smtClean="0"/>
                        <a:t>Already</a:t>
                      </a:r>
                      <a:r>
                        <a:rPr lang="en-US" baseline="0" dirty="0" smtClean="0"/>
                        <a:t> seeing shrinking pool of traditional aged students (-3,860) and demographic “cliff” still looming.</a:t>
                      </a:r>
                      <a:endParaRPr lang="en-US" dirty="0"/>
                    </a:p>
                  </a:txBody>
                  <a:tcPr/>
                </a:tc>
                <a:extLst>
                  <a:ext uri="{0D108BD9-81ED-4DB2-BD59-A6C34878D82A}">
                    <a16:rowId xmlns:a16="http://schemas.microsoft.com/office/drawing/2014/main" val="1025356641"/>
                  </a:ext>
                </a:extLst>
              </a:tr>
              <a:tr h="416560">
                <a:tc>
                  <a:txBody>
                    <a:bodyPr/>
                    <a:lstStyle/>
                    <a:p>
                      <a:pPr algn="r"/>
                      <a:r>
                        <a:rPr lang="en-US" sz="1800" dirty="0" smtClean="0"/>
                        <a:t>25-44 year old population</a:t>
                      </a:r>
                      <a:endParaRPr lang="en-US" sz="1800" dirty="0"/>
                    </a:p>
                  </a:txBody>
                  <a:tcPr/>
                </a:tc>
                <a:tc>
                  <a:txBody>
                    <a:bodyPr/>
                    <a:lstStyle/>
                    <a:p>
                      <a:pPr algn="ctr"/>
                      <a:r>
                        <a:rPr lang="en-US" sz="2000" b="1" dirty="0" smtClean="0"/>
                        <a:t>2,323,457</a:t>
                      </a: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2,409,454</a:t>
                      </a:r>
                    </a:p>
                  </a:txBody>
                  <a:tcPr/>
                </a:tc>
                <a:tc>
                  <a:txBody>
                    <a:bodyPr/>
                    <a:lstStyle/>
                    <a:p>
                      <a:r>
                        <a:rPr lang="en-US" dirty="0" smtClean="0"/>
                        <a:t>Growth</a:t>
                      </a:r>
                      <a:r>
                        <a:rPr lang="en-US" baseline="0" dirty="0" smtClean="0"/>
                        <a:t> in adults as potential college students (+85,997).</a:t>
                      </a:r>
                      <a:endParaRPr lang="en-US" dirty="0"/>
                    </a:p>
                  </a:txBody>
                  <a:tcPr/>
                </a:tc>
                <a:extLst>
                  <a:ext uri="{0D108BD9-81ED-4DB2-BD59-A6C34878D82A}">
                    <a16:rowId xmlns:a16="http://schemas.microsoft.com/office/drawing/2014/main" val="1064792466"/>
                  </a:ext>
                </a:extLst>
              </a:tr>
              <a:tr h="428004">
                <a:tc>
                  <a:txBody>
                    <a:bodyPr/>
                    <a:lstStyle/>
                    <a:p>
                      <a:pPr algn="r"/>
                      <a:r>
                        <a:rPr lang="en-US" sz="1800" dirty="0" smtClean="0"/>
                        <a:t>% White population</a:t>
                      </a:r>
                      <a:endParaRPr lang="en-US" sz="1800" dirty="0"/>
                    </a:p>
                  </a:txBody>
                  <a:tcPr/>
                </a:tc>
                <a:tc>
                  <a:txBody>
                    <a:bodyPr/>
                    <a:lstStyle/>
                    <a:p>
                      <a:pPr algn="ctr"/>
                      <a:r>
                        <a:rPr lang="en-US" sz="2000" b="1" dirty="0" smtClean="0"/>
                        <a:t>67.9%</a:t>
                      </a: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54.6%</a:t>
                      </a:r>
                    </a:p>
                  </a:txBody>
                  <a:tcPr/>
                </a:tc>
                <a:tc>
                  <a:txBody>
                    <a:bodyPr/>
                    <a:lstStyle/>
                    <a:p>
                      <a:r>
                        <a:rPr lang="en-US" dirty="0" smtClean="0"/>
                        <a:t>The future is today and it is black and brown.</a:t>
                      </a:r>
                      <a:endParaRPr lang="en-US" dirty="0"/>
                    </a:p>
                  </a:txBody>
                  <a:tcPr/>
                </a:tc>
                <a:extLst>
                  <a:ext uri="{0D108BD9-81ED-4DB2-BD59-A6C34878D82A}">
                    <a16:rowId xmlns:a16="http://schemas.microsoft.com/office/drawing/2014/main" val="2374841443"/>
                  </a:ext>
                </a:extLst>
              </a:tr>
              <a:tr h="660963">
                <a:tc>
                  <a:txBody>
                    <a:bodyPr/>
                    <a:lstStyle/>
                    <a:p>
                      <a:pPr algn="r"/>
                      <a:r>
                        <a:rPr lang="en-US" sz="1800" dirty="0" smtClean="0"/>
                        <a:t>Prop. who speak a language other than English</a:t>
                      </a:r>
                      <a:r>
                        <a:rPr lang="en-US" sz="1800" baseline="0" dirty="0" smtClean="0"/>
                        <a:t> at home</a:t>
                      </a:r>
                      <a:endParaRPr lang="en-US" sz="1800" dirty="0"/>
                    </a:p>
                  </a:txBody>
                  <a:tcPr/>
                </a:tc>
                <a:tc>
                  <a:txBody>
                    <a:bodyPr/>
                    <a:lstStyle/>
                    <a:p>
                      <a:pPr algn="ctr"/>
                      <a:r>
                        <a:rPr lang="en-US" sz="2000" b="1" dirty="0" smtClean="0"/>
                        <a:t>31.8%</a:t>
                      </a:r>
                      <a:endParaRPr lang="en-US" sz="2000" b="1" dirty="0"/>
                    </a:p>
                  </a:txBody>
                  <a:tcPr/>
                </a:tc>
                <a:tc>
                  <a:txBody>
                    <a:bodyPr/>
                    <a:lstStyle/>
                    <a:p>
                      <a:pPr algn="ctr"/>
                      <a:r>
                        <a:rPr lang="en-US" sz="2000" b="1" dirty="0" smtClean="0"/>
                        <a:t>31.7%</a:t>
                      </a:r>
                      <a:endParaRPr lang="en-US" sz="2000" b="1" dirty="0"/>
                    </a:p>
                  </a:txBody>
                  <a:tcPr/>
                </a:tc>
                <a:tc>
                  <a:txBody>
                    <a:bodyPr/>
                    <a:lstStyle/>
                    <a:p>
                      <a:r>
                        <a:rPr lang="en-US" dirty="0" smtClean="0"/>
                        <a:t>NJ is #3 behind</a:t>
                      </a:r>
                      <a:r>
                        <a:rPr lang="en-US" baseline="0" dirty="0" smtClean="0"/>
                        <a:t> only CA (43.9%) &amp; TX (34.9%).</a:t>
                      </a:r>
                      <a:endParaRPr lang="en-US" dirty="0"/>
                    </a:p>
                  </a:txBody>
                  <a:tcPr/>
                </a:tc>
                <a:extLst>
                  <a:ext uri="{0D108BD9-81ED-4DB2-BD59-A6C34878D82A}">
                    <a16:rowId xmlns:a16="http://schemas.microsoft.com/office/drawing/2014/main" val="1567470152"/>
                  </a:ext>
                </a:extLst>
              </a:tr>
              <a:tr h="660963">
                <a:tc>
                  <a:txBody>
                    <a:bodyPr/>
                    <a:lstStyle/>
                    <a:p>
                      <a:pPr algn="r"/>
                      <a:r>
                        <a:rPr lang="en-US" sz="1800" dirty="0" smtClean="0"/>
                        <a:t>Avg. Tuition</a:t>
                      </a:r>
                      <a:r>
                        <a:rPr lang="en-US" sz="1800" baseline="0" dirty="0" smtClean="0"/>
                        <a:t> &amp; Fees at 4yr publics</a:t>
                      </a:r>
                      <a:endParaRPr lang="en-US" sz="1800" dirty="0"/>
                    </a:p>
                  </a:txBody>
                  <a:tcPr/>
                </a:tc>
                <a:tc>
                  <a:txBody>
                    <a:bodyPr/>
                    <a:lstStyle/>
                    <a:p>
                      <a:pPr algn="ctr"/>
                      <a:r>
                        <a:rPr lang="en-US" sz="2000" b="1" dirty="0" smtClean="0"/>
                        <a:t>$13,862</a:t>
                      </a:r>
                      <a:endParaRPr lang="en-US" sz="2000" b="1" dirty="0"/>
                    </a:p>
                  </a:txBody>
                  <a:tcPr/>
                </a:tc>
                <a:tc>
                  <a:txBody>
                    <a:bodyPr/>
                    <a:lstStyle/>
                    <a:p>
                      <a:pPr algn="ctr"/>
                      <a:r>
                        <a:rPr lang="en-US" sz="2000" b="1" dirty="0" smtClean="0"/>
                        <a:t>$15,089</a:t>
                      </a:r>
                      <a:endParaRPr lang="en-US" sz="2000" b="1" dirty="0"/>
                    </a:p>
                  </a:txBody>
                  <a:tcPr/>
                </a:tc>
                <a:tc>
                  <a:txBody>
                    <a:bodyPr/>
                    <a:lstStyle/>
                    <a:p>
                      <a:r>
                        <a:rPr lang="en-US" dirty="0" smtClean="0"/>
                        <a:t>Tuition</a:t>
                      </a:r>
                      <a:r>
                        <a:rPr lang="en-US" baseline="0" dirty="0" smtClean="0"/>
                        <a:t> up 8.9%, CPI over same period up 16%. Value proposition for choosing school over work getting harder.</a:t>
                      </a:r>
                      <a:endParaRPr lang="en-US" dirty="0"/>
                    </a:p>
                  </a:txBody>
                  <a:tcPr/>
                </a:tc>
                <a:extLst>
                  <a:ext uri="{0D108BD9-81ED-4DB2-BD59-A6C34878D82A}">
                    <a16:rowId xmlns:a16="http://schemas.microsoft.com/office/drawing/2014/main" val="1935608760"/>
                  </a:ext>
                </a:extLst>
              </a:tr>
              <a:tr h="660963">
                <a:tc>
                  <a:txBody>
                    <a:bodyPr/>
                    <a:lstStyle/>
                    <a:p>
                      <a:pPr algn="r"/>
                      <a:r>
                        <a:rPr lang="en-US" sz="1800" dirty="0" smtClean="0"/>
                        <a:t>No. of 4yr</a:t>
                      </a:r>
                      <a:r>
                        <a:rPr lang="en-US" sz="1800" baseline="0" dirty="0" smtClean="0"/>
                        <a:t> private non-profit institutions</a:t>
                      </a:r>
                      <a:endParaRPr lang="en-US" sz="1800" dirty="0"/>
                    </a:p>
                  </a:txBody>
                  <a:tcPr/>
                </a:tc>
                <a:tc>
                  <a:txBody>
                    <a:bodyPr/>
                    <a:lstStyle/>
                    <a:p>
                      <a:pPr algn="ctr"/>
                      <a:r>
                        <a:rPr lang="en-US" sz="2000" b="1" dirty="0" smtClean="0"/>
                        <a:t>31</a:t>
                      </a:r>
                      <a:endParaRPr lang="en-US" sz="2000" b="1" dirty="0"/>
                    </a:p>
                  </a:txBody>
                  <a:tcPr/>
                </a:tc>
                <a:tc>
                  <a:txBody>
                    <a:bodyPr/>
                    <a:lstStyle/>
                    <a:p>
                      <a:pPr algn="ctr"/>
                      <a:r>
                        <a:rPr lang="en-US" sz="2000" b="1" dirty="0" smtClean="0"/>
                        <a:t>42</a:t>
                      </a:r>
                      <a:endParaRPr lang="en-US" sz="2000" b="1" dirty="0"/>
                    </a:p>
                  </a:txBody>
                  <a:tcPr/>
                </a:tc>
                <a:tc>
                  <a:txBody>
                    <a:bodyPr/>
                    <a:lstStyle/>
                    <a:p>
                      <a:r>
                        <a:rPr lang="en-US" dirty="0" smtClean="0"/>
                        <a:t>Opportunity</a:t>
                      </a:r>
                      <a:r>
                        <a:rPr lang="en-US" baseline="0" dirty="0" smtClean="0"/>
                        <a:t> is here, and new entrants see it.</a:t>
                      </a:r>
                      <a:endParaRPr lang="en-US" dirty="0"/>
                    </a:p>
                  </a:txBody>
                  <a:tcPr/>
                </a:tc>
                <a:extLst>
                  <a:ext uri="{0D108BD9-81ED-4DB2-BD59-A6C34878D82A}">
                    <a16:rowId xmlns:a16="http://schemas.microsoft.com/office/drawing/2014/main" val="1189958922"/>
                  </a:ext>
                </a:extLst>
              </a:tr>
            </a:tbl>
          </a:graphicData>
        </a:graphic>
      </p:graphicFrame>
    </p:spTree>
    <p:extLst>
      <p:ext uri="{BB962C8B-B14F-4D97-AF65-F5344CB8AC3E}">
        <p14:creationId xmlns:p14="http://schemas.microsoft.com/office/powerpoint/2010/main" val="3805091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D363986-2EA0-B89C-C580-D9244C074E0D}"/>
              </a:ext>
            </a:extLst>
          </p:cNvPr>
          <p:cNvSpPr txBox="1"/>
          <p:nvPr/>
        </p:nvSpPr>
        <p:spPr>
          <a:xfrm>
            <a:off x="983721" y="89231"/>
            <a:ext cx="9873575" cy="646331"/>
          </a:xfrm>
          <a:prstGeom prst="rect">
            <a:avLst/>
          </a:prstGeom>
          <a:noFill/>
        </p:spPr>
        <p:txBody>
          <a:bodyPr wrap="square" rtlCol="0">
            <a:spAutoFit/>
          </a:bodyPr>
          <a:lstStyle/>
          <a:p>
            <a:pPr algn="ctr"/>
            <a:r>
              <a:rPr lang="en-US" sz="3600" b="1" dirty="0" smtClean="0"/>
              <a:t>The Pillars of Momentum</a:t>
            </a:r>
            <a:endParaRPr lang="en-US" sz="3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21" y="597000"/>
            <a:ext cx="9452759" cy="359657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154830497"/>
              </p:ext>
            </p:extLst>
          </p:nvPr>
        </p:nvGraphicFramePr>
        <p:xfrm>
          <a:off x="983719" y="4193572"/>
          <a:ext cx="9452760" cy="2565400"/>
        </p:xfrm>
        <a:graphic>
          <a:graphicData uri="http://schemas.openxmlformats.org/drawingml/2006/table">
            <a:tbl>
              <a:tblPr firstRow="1" bandRow="1">
                <a:tableStyleId>{5C22544A-7EE6-4342-B048-85BDC9FD1C3A}</a:tableStyleId>
              </a:tblPr>
              <a:tblGrid>
                <a:gridCol w="2363190">
                  <a:extLst>
                    <a:ext uri="{9D8B030D-6E8A-4147-A177-3AD203B41FA5}">
                      <a16:colId xmlns:a16="http://schemas.microsoft.com/office/drawing/2014/main" val="1727408234"/>
                    </a:ext>
                  </a:extLst>
                </a:gridCol>
                <a:gridCol w="2363190">
                  <a:extLst>
                    <a:ext uri="{9D8B030D-6E8A-4147-A177-3AD203B41FA5}">
                      <a16:colId xmlns:a16="http://schemas.microsoft.com/office/drawing/2014/main" val="2779691126"/>
                    </a:ext>
                  </a:extLst>
                </a:gridCol>
                <a:gridCol w="2363190">
                  <a:extLst>
                    <a:ext uri="{9D8B030D-6E8A-4147-A177-3AD203B41FA5}">
                      <a16:colId xmlns:a16="http://schemas.microsoft.com/office/drawing/2014/main" val="3473540987"/>
                    </a:ext>
                  </a:extLst>
                </a:gridCol>
                <a:gridCol w="2363190">
                  <a:extLst>
                    <a:ext uri="{9D8B030D-6E8A-4147-A177-3AD203B41FA5}">
                      <a16:colId xmlns:a16="http://schemas.microsoft.com/office/drawing/2014/main" val="1154271407"/>
                    </a:ext>
                  </a:extLst>
                </a:gridCol>
              </a:tblGrid>
              <a:tr h="370840">
                <a:tc>
                  <a:txBody>
                    <a:bodyPr/>
                    <a:lstStyle/>
                    <a:p>
                      <a:pPr algn="ctr"/>
                      <a:r>
                        <a:rPr lang="en-US" dirty="0" smtClean="0"/>
                        <a:t>1: Activities</a:t>
                      </a:r>
                      <a:endParaRPr lang="en-US" dirty="0"/>
                    </a:p>
                  </a:txBody>
                  <a:tcPr/>
                </a:tc>
                <a:tc>
                  <a:txBody>
                    <a:bodyPr/>
                    <a:lstStyle/>
                    <a:p>
                      <a:pPr algn="ctr"/>
                      <a:r>
                        <a:rPr lang="en-US" dirty="0" smtClean="0"/>
                        <a:t>2: Activities</a:t>
                      </a:r>
                      <a:endParaRPr lang="en-US" dirty="0"/>
                    </a:p>
                  </a:txBody>
                  <a:tcPr/>
                </a:tc>
                <a:tc>
                  <a:txBody>
                    <a:bodyPr/>
                    <a:lstStyle/>
                    <a:p>
                      <a:pPr algn="ctr"/>
                      <a:r>
                        <a:rPr lang="en-US" dirty="0" smtClean="0"/>
                        <a:t>3: Activities</a:t>
                      </a:r>
                      <a:endParaRPr lang="en-US" dirty="0"/>
                    </a:p>
                  </a:txBody>
                  <a:tcPr/>
                </a:tc>
                <a:tc>
                  <a:txBody>
                    <a:bodyPr/>
                    <a:lstStyle/>
                    <a:p>
                      <a:pPr algn="ctr"/>
                      <a:r>
                        <a:rPr lang="en-US" dirty="0" smtClean="0"/>
                        <a:t>4: Activities</a:t>
                      </a:r>
                      <a:endParaRPr lang="en-US" dirty="0"/>
                    </a:p>
                  </a:txBody>
                  <a:tcPr/>
                </a:tc>
                <a:extLst>
                  <a:ext uri="{0D108BD9-81ED-4DB2-BD59-A6C34878D82A}">
                    <a16:rowId xmlns:a16="http://schemas.microsoft.com/office/drawing/2014/main" val="2997875311"/>
                  </a:ext>
                </a:extLst>
              </a:tr>
              <a:tr h="370840">
                <a:tc>
                  <a:txBody>
                    <a:bodyPr/>
                    <a:lstStyle/>
                    <a:p>
                      <a:r>
                        <a:rPr lang="en-US" dirty="0" smtClean="0"/>
                        <a:t>Navigate</a:t>
                      </a:r>
                      <a:endParaRPr lang="en-US" dirty="0"/>
                    </a:p>
                  </a:txBody>
                  <a:tcPr/>
                </a:tc>
                <a:tc>
                  <a:txBody>
                    <a:bodyPr/>
                    <a:lstStyle/>
                    <a:p>
                      <a:r>
                        <a:rPr lang="en-US" dirty="0" smtClean="0"/>
                        <a:t>19 active Certs.</a:t>
                      </a:r>
                    </a:p>
                    <a:p>
                      <a:r>
                        <a:rPr lang="en-US" dirty="0" smtClean="0"/>
                        <a:t>17</a:t>
                      </a:r>
                      <a:r>
                        <a:rPr lang="en-US" baseline="0" dirty="0" smtClean="0"/>
                        <a:t> </a:t>
                      </a:r>
                      <a:r>
                        <a:rPr lang="en-US" baseline="0" smtClean="0"/>
                        <a:t>at Senate</a:t>
                      </a:r>
                      <a:endParaRPr lang="en-US" dirty="0"/>
                    </a:p>
                  </a:txBody>
                  <a:tcPr/>
                </a:tc>
                <a:tc>
                  <a:txBody>
                    <a:bodyPr/>
                    <a:lstStyle/>
                    <a:p>
                      <a:r>
                        <a:rPr lang="en-US" dirty="0" smtClean="0"/>
                        <a:t>WP Online UG</a:t>
                      </a:r>
                      <a:r>
                        <a:rPr lang="en-US" baseline="0" dirty="0" smtClean="0"/>
                        <a:t> growth: 0-X</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UCC Social Justice Certificate</a:t>
                      </a:r>
                    </a:p>
                  </a:txBody>
                  <a:tcPr/>
                </a:tc>
                <a:extLst>
                  <a:ext uri="{0D108BD9-81ED-4DB2-BD59-A6C34878D82A}">
                    <a16:rowId xmlns:a16="http://schemas.microsoft.com/office/drawing/2014/main" val="3868419031"/>
                  </a:ext>
                </a:extLst>
              </a:tr>
              <a:tr h="370840">
                <a:tc>
                  <a:txBody>
                    <a:bodyPr/>
                    <a:lstStyle/>
                    <a:p>
                      <a:r>
                        <a:rPr lang="en-US" dirty="0" smtClean="0"/>
                        <a:t>Faculty as Mentor</a:t>
                      </a:r>
                      <a:endParaRPr lang="en-US" dirty="0"/>
                    </a:p>
                  </a:txBody>
                  <a:tcPr/>
                </a:tc>
                <a:tc>
                  <a:txBody>
                    <a:bodyPr/>
                    <a:lstStyle/>
                    <a:p>
                      <a:r>
                        <a:rPr lang="en-US" dirty="0" smtClean="0"/>
                        <a:t>New curriculum</a:t>
                      </a:r>
                      <a:r>
                        <a:rPr lang="en-US" baseline="0" dirty="0" smtClean="0"/>
                        <a:t> workflow</a:t>
                      </a:r>
                      <a:endParaRPr lang="en-US" dirty="0"/>
                    </a:p>
                  </a:txBody>
                  <a:tcPr/>
                </a:tc>
                <a:tc>
                  <a:txBody>
                    <a:bodyPr/>
                    <a:lstStyle/>
                    <a:p>
                      <a:r>
                        <a:rPr lang="en-US" dirty="0" smtClean="0"/>
                        <a:t>Transfer Credit</a:t>
                      </a:r>
                      <a:r>
                        <a:rPr lang="en-US" baseline="0" dirty="0" smtClean="0"/>
                        <a:t> growth: +19,232 since ‘20; CPL growth: +749 since ‘20</a:t>
                      </a:r>
                      <a:endParaRPr lang="en-US" dirty="0"/>
                    </a:p>
                  </a:txBody>
                  <a:tcPr/>
                </a:tc>
                <a:tc>
                  <a:txBody>
                    <a:bodyPr/>
                    <a:lstStyle/>
                    <a:p>
                      <a:r>
                        <a:rPr lang="en-US" dirty="0" smtClean="0"/>
                        <a:t>Pre &amp;</a:t>
                      </a:r>
                      <a:r>
                        <a:rPr lang="en-US" baseline="0" dirty="0" smtClean="0"/>
                        <a:t> Post-Doc Fellows</a:t>
                      </a:r>
                      <a:endParaRPr lang="en-US" dirty="0"/>
                    </a:p>
                  </a:txBody>
                  <a:tcPr/>
                </a:tc>
                <a:extLst>
                  <a:ext uri="{0D108BD9-81ED-4DB2-BD59-A6C34878D82A}">
                    <a16:rowId xmlns:a16="http://schemas.microsoft.com/office/drawing/2014/main" val="3355475358"/>
                  </a:ext>
                </a:extLst>
              </a:tr>
              <a:tr h="370840">
                <a:tc>
                  <a:txBody>
                    <a:bodyPr/>
                    <a:lstStyle/>
                    <a:p>
                      <a:r>
                        <a:rPr lang="en-US" dirty="0" smtClean="0"/>
                        <a:t>Free/Reduced cost</a:t>
                      </a:r>
                      <a:r>
                        <a:rPr lang="en-US" baseline="0" dirty="0" smtClean="0"/>
                        <a:t> materials</a:t>
                      </a:r>
                      <a:endParaRPr lang="en-US" dirty="0"/>
                    </a:p>
                  </a:txBody>
                  <a:tcPr/>
                </a:tc>
                <a:tc>
                  <a:txBody>
                    <a:bodyPr/>
                    <a:lstStyle/>
                    <a:p>
                      <a:r>
                        <a:rPr lang="en-US" dirty="0" smtClean="0"/>
                        <a:t>Website for Certs &amp; Badging</a:t>
                      </a:r>
                      <a:r>
                        <a:rPr lang="en-US" baseline="0" dirty="0" smtClean="0"/>
                        <a:t> system</a:t>
                      </a:r>
                      <a:endParaRPr lang="en-US" dirty="0"/>
                    </a:p>
                  </a:txBody>
                  <a:tcPr/>
                </a:tc>
                <a:tc>
                  <a:txBody>
                    <a:bodyPr/>
                    <a:lstStyle/>
                    <a:p>
                      <a:r>
                        <a:rPr lang="en-US" dirty="0" smtClean="0"/>
                        <a:t>SCPE in support of this future</a:t>
                      </a:r>
                      <a:endParaRPr lang="en-US" dirty="0"/>
                    </a:p>
                  </a:txBody>
                  <a:tcPr/>
                </a:tc>
                <a:tc>
                  <a:txBody>
                    <a:bodyPr/>
                    <a:lstStyle/>
                    <a:p>
                      <a:r>
                        <a:rPr lang="en-US" dirty="0" smtClean="0"/>
                        <a:t>Grants in support</a:t>
                      </a:r>
                      <a:endParaRPr lang="en-US" dirty="0"/>
                    </a:p>
                  </a:txBody>
                  <a:tcPr/>
                </a:tc>
                <a:extLst>
                  <a:ext uri="{0D108BD9-81ED-4DB2-BD59-A6C34878D82A}">
                    <a16:rowId xmlns:a16="http://schemas.microsoft.com/office/drawing/2014/main" val="3971380986"/>
                  </a:ext>
                </a:extLst>
              </a:tr>
            </a:tbl>
          </a:graphicData>
        </a:graphic>
      </p:graphicFrame>
    </p:spTree>
    <p:extLst>
      <p:ext uri="{BB962C8B-B14F-4D97-AF65-F5344CB8AC3E}">
        <p14:creationId xmlns:p14="http://schemas.microsoft.com/office/powerpoint/2010/main" val="1105149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43"/>
            <a:ext cx="12192000" cy="6858000"/>
          </a:xfrm>
          <a:prstGeom prst="rect">
            <a:avLst/>
          </a:prstGeom>
        </p:spPr>
      </p:pic>
      <p:sp>
        <p:nvSpPr>
          <p:cNvPr id="2" name="TextBox 1">
            <a:extLst>
              <a:ext uri="{FF2B5EF4-FFF2-40B4-BE49-F238E27FC236}">
                <a16:creationId xmlns:a16="http://schemas.microsoft.com/office/drawing/2014/main" id="{2D363986-2EA0-B89C-C580-D9244C074E0D}"/>
              </a:ext>
            </a:extLst>
          </p:cNvPr>
          <p:cNvSpPr txBox="1"/>
          <p:nvPr/>
        </p:nvSpPr>
        <p:spPr>
          <a:xfrm>
            <a:off x="983721" y="5890"/>
            <a:ext cx="9873575" cy="646331"/>
          </a:xfrm>
          <a:prstGeom prst="rect">
            <a:avLst/>
          </a:prstGeom>
          <a:noFill/>
        </p:spPr>
        <p:txBody>
          <a:bodyPr wrap="square" rtlCol="0">
            <a:spAutoFit/>
          </a:bodyPr>
          <a:lstStyle/>
          <a:p>
            <a:pPr algn="ctr"/>
            <a:r>
              <a:rPr lang="en-US" sz="3600" b="1" dirty="0" smtClean="0"/>
              <a:t>Branding Momentum</a:t>
            </a:r>
            <a:endParaRPr lang="en-US" sz="3600" b="1" dirty="0"/>
          </a:p>
        </p:txBody>
      </p:sp>
      <p:sp>
        <p:nvSpPr>
          <p:cNvPr id="3" name="TextBox 2"/>
          <p:cNvSpPr txBox="1"/>
          <p:nvPr/>
        </p:nvSpPr>
        <p:spPr>
          <a:xfrm>
            <a:off x="180157" y="535414"/>
            <a:ext cx="7439843" cy="6001643"/>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t>Student Success Teams </a:t>
            </a:r>
            <a:r>
              <a:rPr lang="en-US" sz="2400" dirty="0" smtClean="0"/>
              <a:t>for each on-campus undergraduate (launched and developing).</a:t>
            </a:r>
          </a:p>
          <a:p>
            <a:pPr marL="342900" indent="-342900">
              <a:buFont typeface="Arial" panose="020B0604020202020204" pitchFamily="34" charset="0"/>
              <a:buChar char="•"/>
            </a:pPr>
            <a:r>
              <a:rPr lang="en-US" sz="2400" dirty="0" smtClean="0"/>
              <a:t>Students earn a </a:t>
            </a:r>
            <a:r>
              <a:rPr lang="en-US" sz="2400" b="1" dirty="0" smtClean="0"/>
              <a:t>certificate in the first two years </a:t>
            </a:r>
            <a:r>
              <a:rPr lang="en-US" sz="2400" dirty="0" smtClean="0"/>
              <a:t>of their studies (new certificates approved and others in pipeline).</a:t>
            </a:r>
          </a:p>
          <a:p>
            <a:pPr marL="342900" indent="-342900">
              <a:buFont typeface="Arial" panose="020B0604020202020204" pitchFamily="34" charset="0"/>
              <a:buChar char="•"/>
            </a:pPr>
            <a:r>
              <a:rPr lang="en-US" sz="2400" b="1" dirty="0"/>
              <a:t>U</a:t>
            </a:r>
            <a:r>
              <a:rPr lang="en-US" sz="2400" b="1" dirty="0" smtClean="0"/>
              <a:t>CC discussion on social mobility </a:t>
            </a:r>
            <a:r>
              <a:rPr lang="en-US" sz="2400" dirty="0" smtClean="0"/>
              <a:t>and outcomes that employers seek (faculty engagement 2023-24).</a:t>
            </a:r>
          </a:p>
          <a:p>
            <a:pPr marL="342900" indent="-342900">
              <a:buFont typeface="Arial" panose="020B0604020202020204" pitchFamily="34" charset="0"/>
              <a:buChar char="•"/>
            </a:pPr>
            <a:r>
              <a:rPr lang="en-US" sz="2400" b="1" dirty="0" smtClean="0"/>
              <a:t>Career skills mapping </a:t>
            </a:r>
            <a:r>
              <a:rPr lang="en-US" sz="2400" dirty="0" smtClean="0"/>
              <a:t>to courses and curriculum (faculty engagement 2023-24).</a:t>
            </a:r>
          </a:p>
          <a:p>
            <a:pPr marL="342900" indent="-342900">
              <a:buFont typeface="Arial" panose="020B0604020202020204" pitchFamily="34" charset="0"/>
              <a:buChar char="•"/>
            </a:pPr>
            <a:r>
              <a:rPr lang="en-US" sz="2400" b="1" dirty="0" smtClean="0"/>
              <a:t>WP serving the health care needs of the state </a:t>
            </a:r>
            <a:r>
              <a:rPr lang="en-US" sz="2400" dirty="0" smtClean="0"/>
              <a:t>(launched School of Nursing &amp; exploring capacity building in allied health areas). </a:t>
            </a:r>
          </a:p>
          <a:p>
            <a:pPr marL="342900" indent="-342900">
              <a:buFont typeface="Arial" panose="020B0604020202020204" pitchFamily="34" charset="0"/>
              <a:buChar char="•"/>
            </a:pPr>
            <a:r>
              <a:rPr lang="en-US" sz="2400" b="1" dirty="0" smtClean="0"/>
              <a:t>WP serving stop out-returner student needs of the state </a:t>
            </a:r>
            <a:r>
              <a:rPr lang="en-US" sz="2400" dirty="0" smtClean="0"/>
              <a:t>(continued growth of WP Online and 2023-24 exploration of main campus alignment with working student needs – NSSE Results informing).</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9" y="1692103"/>
            <a:ext cx="4342531" cy="2842952"/>
          </a:xfrm>
          <a:prstGeom prst="rect">
            <a:avLst/>
          </a:prstGeom>
        </p:spPr>
      </p:pic>
    </p:spTree>
    <p:extLst>
      <p:ext uri="{BB962C8B-B14F-4D97-AF65-F5344CB8AC3E}">
        <p14:creationId xmlns:p14="http://schemas.microsoft.com/office/powerpoint/2010/main" val="3474234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77C42-154A-C6DC-5660-7AC0088E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43"/>
            <a:ext cx="12192000" cy="6858000"/>
          </a:xfrm>
          <a:prstGeom prst="rect">
            <a:avLst/>
          </a:prstGeom>
        </p:spPr>
      </p:pic>
      <p:sp>
        <p:nvSpPr>
          <p:cNvPr id="2" name="TextBox 1">
            <a:extLst>
              <a:ext uri="{FF2B5EF4-FFF2-40B4-BE49-F238E27FC236}">
                <a16:creationId xmlns:a16="http://schemas.microsoft.com/office/drawing/2014/main" id="{2D363986-2EA0-B89C-C580-D9244C074E0D}"/>
              </a:ext>
            </a:extLst>
          </p:cNvPr>
          <p:cNvSpPr txBox="1"/>
          <p:nvPr/>
        </p:nvSpPr>
        <p:spPr>
          <a:xfrm>
            <a:off x="983721" y="5890"/>
            <a:ext cx="9873575" cy="646331"/>
          </a:xfrm>
          <a:prstGeom prst="rect">
            <a:avLst/>
          </a:prstGeom>
          <a:noFill/>
        </p:spPr>
        <p:txBody>
          <a:bodyPr wrap="square" rtlCol="0">
            <a:spAutoFit/>
          </a:bodyPr>
          <a:lstStyle/>
          <a:p>
            <a:pPr algn="ctr"/>
            <a:r>
              <a:rPr lang="en-US" sz="3600" b="1" dirty="0" smtClean="0"/>
              <a:t>Exploiting Who We are for Momentu</a:t>
            </a:r>
            <a:r>
              <a:rPr lang="en-US" sz="3600" b="1" dirty="0"/>
              <a:t>m</a:t>
            </a:r>
            <a:r>
              <a:rPr lang="en-US" sz="3600" b="1" dirty="0" smtClean="0"/>
              <a:t>…</a:t>
            </a:r>
            <a:endParaRPr lang="en-US" sz="3600" b="1" dirty="0"/>
          </a:p>
        </p:txBody>
      </p:sp>
      <p:sp>
        <p:nvSpPr>
          <p:cNvPr id="3" name="TextBox 2"/>
          <p:cNvSpPr txBox="1"/>
          <p:nvPr/>
        </p:nvSpPr>
        <p:spPr>
          <a:xfrm>
            <a:off x="125556" y="769870"/>
            <a:ext cx="3762954" cy="3046988"/>
          </a:xfrm>
          <a:prstGeom prst="rect">
            <a:avLst/>
          </a:prstGeom>
          <a:noFill/>
        </p:spPr>
        <p:txBody>
          <a:bodyPr wrap="square" rtlCol="0">
            <a:spAutoFit/>
          </a:bodyPr>
          <a:lstStyle/>
          <a:p>
            <a:r>
              <a:rPr lang="en-US" sz="2400" b="1" dirty="0" smtClean="0"/>
              <a:t>5 Academic Affairs Goals:</a:t>
            </a:r>
          </a:p>
          <a:p>
            <a:pPr marL="342900" indent="-342900">
              <a:buFont typeface="Arial" panose="020B0604020202020204" pitchFamily="34" charset="0"/>
              <a:buChar char="•"/>
            </a:pPr>
            <a:r>
              <a:rPr lang="en-US" sz="2400" dirty="0" smtClean="0"/>
              <a:t>Grow enrollment</a:t>
            </a:r>
          </a:p>
          <a:p>
            <a:pPr marL="342900" indent="-342900">
              <a:buFont typeface="Arial" panose="020B0604020202020204" pitchFamily="34" charset="0"/>
              <a:buChar char="•"/>
            </a:pPr>
            <a:r>
              <a:rPr lang="en-US" sz="2400" dirty="0" smtClean="0"/>
              <a:t>Help students succeed</a:t>
            </a:r>
          </a:p>
          <a:p>
            <a:pPr marL="342900" indent="-342900">
              <a:buFont typeface="Arial" panose="020B0604020202020204" pitchFamily="34" charset="0"/>
              <a:buChar char="•"/>
            </a:pPr>
            <a:r>
              <a:rPr lang="en-US" sz="2400" dirty="0" smtClean="0"/>
              <a:t>Be good stewards of resources</a:t>
            </a:r>
          </a:p>
          <a:p>
            <a:pPr marL="342900" indent="-342900">
              <a:buFont typeface="Arial" panose="020B0604020202020204" pitchFamily="34" charset="0"/>
              <a:buChar char="•"/>
            </a:pPr>
            <a:r>
              <a:rPr lang="en-US" sz="2400" dirty="0" smtClean="0"/>
              <a:t>Generate alternative revenues</a:t>
            </a:r>
          </a:p>
          <a:p>
            <a:pPr marL="342900" indent="-342900">
              <a:buFont typeface="Arial" panose="020B0604020202020204" pitchFamily="34" charset="0"/>
              <a:buChar char="•"/>
            </a:pPr>
            <a:r>
              <a:rPr lang="en-US" sz="2400" dirty="0" smtClean="0"/>
              <a:t>Invest in people</a:t>
            </a:r>
            <a:endParaRPr lang="en-US" sz="2400" dirty="0"/>
          </a:p>
        </p:txBody>
      </p:sp>
      <p:sp>
        <p:nvSpPr>
          <p:cNvPr id="6" name="TextBox 5"/>
          <p:cNvSpPr txBox="1"/>
          <p:nvPr/>
        </p:nvSpPr>
        <p:spPr>
          <a:xfrm>
            <a:off x="3195782" y="5685273"/>
            <a:ext cx="6816436" cy="954107"/>
          </a:xfrm>
          <a:prstGeom prst="rect">
            <a:avLst/>
          </a:prstGeom>
          <a:noFill/>
        </p:spPr>
        <p:txBody>
          <a:bodyPr wrap="square" rtlCol="0">
            <a:spAutoFit/>
          </a:bodyPr>
          <a:lstStyle/>
          <a:p>
            <a:pPr algn="ctr"/>
            <a:r>
              <a:rPr lang="en-US" sz="2800" dirty="0" smtClean="0"/>
              <a:t>We  are scrappy, determined, and a beacon, second to no one! </a:t>
            </a:r>
            <a:endParaRPr lang="en-US" sz="28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17616" y="2196870"/>
            <a:ext cx="3173081" cy="237981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51929" y="2199618"/>
            <a:ext cx="3195044" cy="239628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234" y="1984018"/>
            <a:ext cx="2331403" cy="2822522"/>
          </a:xfrm>
          <a:prstGeom prst="rect">
            <a:avLst/>
          </a:prstGeom>
        </p:spPr>
      </p:pic>
    </p:spTree>
    <p:extLst>
      <p:ext uri="{BB962C8B-B14F-4D97-AF65-F5344CB8AC3E}">
        <p14:creationId xmlns:p14="http://schemas.microsoft.com/office/powerpoint/2010/main" val="19982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189D486-63BC-404E-870D-7A05C0B38A23}" vid="{C5DE539C-228F-174B-ADC0-26B212CEB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893</TotalTime>
  <Words>1729</Words>
  <Application>Microsoft Office PowerPoint</Application>
  <PresentationFormat>Widescreen</PresentationFormat>
  <Paragraphs>322</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AppleGothic</vt:lpstr>
      <vt:lpstr>Arial</vt:lpstr>
      <vt:lpstr>Arial Black</vt:lpstr>
      <vt:lpstr>Barlow</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Decolonization (DEI)</vt:lpstr>
      <vt:lpstr>Free and reduced cost materials</vt:lpstr>
      <vt:lpstr>Linking Academic Affairs to Career Readiness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Esposito Di Marcantonio, Nadia</dc:creator>
  <cp:lastModifiedBy>Powers, Joshua</cp:lastModifiedBy>
  <cp:revision>57</cp:revision>
  <dcterms:created xsi:type="dcterms:W3CDTF">2022-02-04T17:36:38Z</dcterms:created>
  <dcterms:modified xsi:type="dcterms:W3CDTF">2023-09-07T20:05:06Z</dcterms:modified>
</cp:coreProperties>
</file>